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1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4.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34.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pg.png"/>
          <p:cNvPicPr>
            <a:picLocks noChangeAspect="1"/>
          </p:cNvPicPr>
          <p:nvPr/>
        </p:nvPicPr>
        <p:blipFill>
          <a:blip r:embed="rId3"/>
          <a:stretch>
            <a:fillRect/>
          </a:stretch>
        </p:blipFill>
        <p:spPr>
          <a:xfrm flipH="1">
            <a:off x="4890770" y="3314065"/>
            <a:ext cx="965200" cy="969010"/>
          </a:xfrm>
          <a:prstGeom prst="rect">
            <a:avLst/>
          </a:prstGeom>
        </p:spPr>
      </p:pic>
      <p:sp>
        <p:nvSpPr>
          <p:cNvPr id="3" name="Text 0"/>
          <p:cNvSpPr/>
          <p:nvPr/>
        </p:nvSpPr>
        <p:spPr>
          <a:xfrm>
            <a:off x="453390" y="977900"/>
            <a:ext cx="11522075" cy="2607945"/>
          </a:xfrm>
          <a:prstGeom prst="rect">
            <a:avLst/>
          </a:prstGeom>
          <a:noFill/>
          <a:ln/>
        </p:spPr>
        <p:txBody>
          <a:bodyPr wrap="square" lIns="99695" tIns="49784" rIns="99695" bIns="49784" rtlCol="0" anchor="t"/>
          <a:lstStyle/>
          <a:p>
            <a:pPr>
              <a:lnSpc>
                <a:spcPct val="100000"/>
              </a:lnSpc>
            </a:pPr>
            <a:r>
              <a:rPr lang="en-US" sz="6600" dirty="0">
                <a:solidFill>
                  <a:srgbClr val="0D0D0D"/>
                </a:solidFill>
                <a:latin typeface="MiSans" pitchFamily="34" charset="0"/>
                <a:ea typeface="MiSans" pitchFamily="34" charset="-122"/>
                <a:cs typeface="MiSans" pitchFamily="34" charset="-120"/>
              </a:rPr>
              <a:t>AI Around You</a:t>
            </a:r>
            <a:endParaRPr lang="en-US" sz="1600" dirty="0"/>
          </a:p>
        </p:txBody>
      </p:sp>
      <p:pic>
        <p:nvPicPr>
          <p:cNvPr id="4" name="Image 1" descr="https://kimi-img.moonshot.cn/pub/slides/slides_tmpl/image/25-09-02-15:09:07-d2r9g4pe3tpg8rchv4p0.png"/>
          <p:cNvPicPr>
            <a:picLocks noChangeAspect="1"/>
          </p:cNvPicPr>
          <p:nvPr/>
        </p:nvPicPr>
        <p:blipFill>
          <a:blip r:embed="rId4"/>
          <a:stretch>
            <a:fillRect/>
          </a:stretch>
        </p:blipFill>
        <p:spPr>
          <a:xfrm>
            <a:off x="1165860" y="3769995"/>
            <a:ext cx="9658350" cy="57150"/>
          </a:xfrm>
          <a:prstGeom prst="rect">
            <a:avLst/>
          </a:prstGeom>
        </p:spPr>
      </p:pic>
      <p:pic>
        <p:nvPicPr>
          <p:cNvPr id="5" name="Image 2" descr="https://kimi-img.moonshot.cn/pub/slides/slides_tmpl/image/25-09-02-15:09:07-d2r9g4pe3tpg8rchv4og.png"/>
          <p:cNvPicPr>
            <a:picLocks noChangeAspect="1"/>
          </p:cNvPicPr>
          <p:nvPr/>
        </p:nvPicPr>
        <p:blipFill>
          <a:blip r:embed="rId5"/>
          <a:srcRect l="62" r="62"/>
          <a:stretch/>
        </p:blipFill>
        <p:spPr>
          <a:xfrm>
            <a:off x="3811905" y="4624705"/>
            <a:ext cx="2044065" cy="513715"/>
          </a:xfrm>
          <a:prstGeom prst="rect">
            <a:avLst/>
          </a:prstGeom>
        </p:spPr>
      </p:pic>
      <p:sp>
        <p:nvSpPr>
          <p:cNvPr id="6" name="Text 1"/>
          <p:cNvSpPr/>
          <p:nvPr/>
        </p:nvSpPr>
        <p:spPr>
          <a:xfrm>
            <a:off x="3811905" y="4712970"/>
            <a:ext cx="2044065"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9-02-15:09:07-d2r9g4pe3tpg8rchv4og.png"/>
          <p:cNvPicPr>
            <a:picLocks noChangeAspect="1"/>
          </p:cNvPicPr>
          <p:nvPr/>
        </p:nvPicPr>
        <p:blipFill>
          <a:blip r:embed="rId5"/>
          <a:srcRect l="62" r="62"/>
          <a:stretch/>
        </p:blipFill>
        <p:spPr>
          <a:xfrm>
            <a:off x="6057900" y="4624705"/>
            <a:ext cx="2044065" cy="513715"/>
          </a:xfrm>
          <a:prstGeom prst="rect">
            <a:avLst/>
          </a:prstGeom>
        </p:spPr>
      </p:pic>
      <p:sp>
        <p:nvSpPr>
          <p:cNvPr id="8" name="Text 2"/>
          <p:cNvSpPr/>
          <p:nvPr/>
        </p:nvSpPr>
        <p:spPr>
          <a:xfrm>
            <a:off x="6057900" y="4712970"/>
            <a:ext cx="2044065"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9" name="Image 4" descr="https://kimi-img.moonshot.cn/pub/slides/slides_tmpl/image/25-09-02-15:09:07-d2r9g4pe3tpg8rchv4p0.png"/>
          <p:cNvPicPr>
            <a:picLocks noChangeAspect="1"/>
          </p:cNvPicPr>
          <p:nvPr/>
        </p:nvPicPr>
        <p:blipFill>
          <a:blip r:embed="rId4"/>
          <a:stretch>
            <a:fillRect/>
          </a:stretch>
        </p:blipFill>
        <p:spPr>
          <a:xfrm>
            <a:off x="1292860" y="5935980"/>
            <a:ext cx="9658350" cy="57150"/>
          </a:xfrm>
          <a:prstGeom prst="rect">
            <a:avLst/>
          </a:prstGeom>
        </p:spPr>
      </p:pic>
      <p:pic>
        <p:nvPicPr>
          <p:cNvPr id="10" name="Image 5" descr="https://kimi-img.moonshot.cn/pub/slides/slides_tmpl/image/25-09-02-15:09:07-d2r9g4pe3tpg8rchv4q0.png"/>
          <p:cNvPicPr>
            <a:picLocks noChangeAspect="1"/>
          </p:cNvPicPr>
          <p:nvPr/>
        </p:nvPicPr>
        <p:blipFill>
          <a:blip r:embed="rId6"/>
          <a:stretch>
            <a:fillRect/>
          </a:stretch>
        </p:blipFill>
        <p:spPr>
          <a:xfrm>
            <a:off x="9718040" y="4927600"/>
            <a:ext cx="1383665" cy="10083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0.png"/>
          <p:cNvPicPr>
            <a:picLocks noChangeAspect="1"/>
          </p:cNvPicPr>
          <p:nvPr/>
        </p:nvPicPr>
        <p:blipFill>
          <a:blip r:embed="rId3"/>
          <a:stretch>
            <a:fillRect/>
          </a:stretch>
        </p:blipFill>
        <p:spPr>
          <a:xfrm>
            <a:off x="684530" y="4385310"/>
            <a:ext cx="2234565" cy="1788795"/>
          </a:xfrm>
          <a:prstGeom prst="rect">
            <a:avLst/>
          </a:prstGeom>
        </p:spPr>
      </p:pic>
      <p:pic>
        <p:nvPicPr>
          <p:cNvPr id="3" name="Image 1" descr="https://kimi-img.moonshot.cn/pub/slides/slides_tmpl/image/25-09-02-15:09:07-d2r9g4pe3tpg8rchv4ug.png"/>
          <p:cNvPicPr>
            <a:picLocks noChangeAspect="1"/>
          </p:cNvPicPr>
          <p:nvPr/>
        </p:nvPicPr>
        <p:blipFill>
          <a:blip r:embed="rId4"/>
          <a:srcRect l="-4774" t="-14610" r="-3358" b="-10349"/>
          <a:stretch/>
        </p:blipFill>
        <p:spPr>
          <a:xfrm>
            <a:off x="2798445" y="4324350"/>
            <a:ext cx="8736965" cy="1838325"/>
          </a:xfrm>
          <a:prstGeom prst="rect">
            <a:avLst/>
          </a:prstGeom>
        </p:spPr>
      </p:pic>
      <p:pic>
        <p:nvPicPr>
          <p:cNvPr id="4" name="Image 2" descr="https://kimi-img.moonshot.cn/pub/slides/slides_tmpl/image/25-09-02-15:09:07-d2r9g4pe3tpg8rchv4r0.png"/>
          <p:cNvPicPr>
            <a:picLocks noChangeAspect="1"/>
          </p:cNvPicPr>
          <p:nvPr/>
        </p:nvPicPr>
        <p:blipFill>
          <a:blip r:embed="rId3"/>
          <a:stretch>
            <a:fillRect/>
          </a:stretch>
        </p:blipFill>
        <p:spPr>
          <a:xfrm>
            <a:off x="684530" y="2003425"/>
            <a:ext cx="2234565" cy="1788795"/>
          </a:xfrm>
          <a:prstGeom prst="rect">
            <a:avLst/>
          </a:prstGeom>
        </p:spPr>
      </p:pic>
      <p:pic>
        <p:nvPicPr>
          <p:cNvPr id="5" name="Image 3" descr="https://kimi-img.moonshot.cn/pub/slides/slides_tmpl/image/25-09-02-15:09:07-d2r9g4pe3tpg8rchv4ug.png"/>
          <p:cNvPicPr>
            <a:picLocks noChangeAspect="1"/>
          </p:cNvPicPr>
          <p:nvPr/>
        </p:nvPicPr>
        <p:blipFill>
          <a:blip r:embed="rId4"/>
          <a:srcRect l="-4774" t="-14610" r="-3358" b="-10349"/>
          <a:stretch/>
        </p:blipFill>
        <p:spPr>
          <a:xfrm>
            <a:off x="2798445" y="2010410"/>
            <a:ext cx="8736965" cy="1838325"/>
          </a:xfrm>
          <a:prstGeom prst="rect">
            <a:avLst/>
          </a:prstGeom>
        </p:spPr>
      </p:pic>
      <p:pic>
        <p:nvPicPr>
          <p:cNvPr id="6"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7" name="Text 0"/>
          <p:cNvSpPr/>
          <p:nvPr/>
        </p:nvSpPr>
        <p:spPr>
          <a:xfrm>
            <a:off x="684530" y="901700"/>
            <a:ext cx="1071816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Wellness Trackers That Coach</a:t>
            </a:r>
            <a:endParaRPr lang="en-US" sz="1600" dirty="0"/>
          </a:p>
        </p:txBody>
      </p:sp>
      <p:pic>
        <p:nvPicPr>
          <p:cNvPr id="8" name="Image 5" descr="https://kimi-img.moonshot.cn/pub/slides/slides_tmpl/image/25-09-02-15:09:07-d2r9g4pe3tpg8rchv4p0.png"/>
          <p:cNvPicPr>
            <a:picLocks noChangeAspect="1"/>
          </p:cNvPicPr>
          <p:nvPr/>
        </p:nvPicPr>
        <p:blipFill>
          <a:blip r:embed="rId6"/>
          <a:stretch>
            <a:fillRect/>
          </a:stretch>
        </p:blipFill>
        <p:spPr>
          <a:xfrm>
            <a:off x="807720" y="4020185"/>
            <a:ext cx="10727690" cy="76200"/>
          </a:xfrm>
          <a:prstGeom prst="rect">
            <a:avLst/>
          </a:prstGeom>
        </p:spPr>
      </p:pic>
      <p:sp>
        <p:nvSpPr>
          <p:cNvPr id="9" name="Shape 1"/>
          <p:cNvSpPr/>
          <p:nvPr/>
        </p:nvSpPr>
        <p:spPr>
          <a:xfrm>
            <a:off x="1459548" y="2178184"/>
            <a:ext cx="684530" cy="638765"/>
          </a:xfrm>
          <a:prstGeom prst="rect">
            <a:avLst/>
          </a:prstGeom>
          <a:solidFill>
            <a:srgbClr val="000000">
              <a:alpha val="0"/>
            </a:srgbClr>
          </a:solidFill>
          <a:ln/>
        </p:spPr>
      </p:sp>
      <p:sp>
        <p:nvSpPr>
          <p:cNvPr id="10" name="Text 2"/>
          <p:cNvSpPr/>
          <p:nvPr/>
        </p:nvSpPr>
        <p:spPr>
          <a:xfrm>
            <a:off x="1459548" y="217818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1" name="Text 3"/>
          <p:cNvSpPr/>
          <p:nvPr/>
        </p:nvSpPr>
        <p:spPr>
          <a:xfrm>
            <a:off x="928106" y="281694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Wearable Technology</a:t>
            </a:r>
            <a:endParaRPr lang="en-US" sz="1600" dirty="0"/>
          </a:p>
        </p:txBody>
      </p:sp>
      <p:sp>
        <p:nvSpPr>
          <p:cNvPr id="12" name="Text 4"/>
          <p:cNvSpPr/>
          <p:nvPr/>
        </p:nvSpPr>
        <p:spPr>
          <a:xfrm>
            <a:off x="3524989" y="2355160"/>
            <a:ext cx="7188127"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Wearable devices like Fitbit and Apple Watch use AI to monitor heart rate, sleep patterns, and physical activity. They provide personalized insights and alerts, helping users make healthier choices.</a:t>
            </a:r>
            <a:endParaRPr lang="en-US" sz="1600" dirty="0"/>
          </a:p>
        </p:txBody>
      </p:sp>
      <p:sp>
        <p:nvSpPr>
          <p:cNvPr id="13" name="Shape 5"/>
          <p:cNvSpPr/>
          <p:nvPr/>
        </p:nvSpPr>
        <p:spPr>
          <a:xfrm>
            <a:off x="1507554" y="4547965"/>
            <a:ext cx="684530" cy="638765"/>
          </a:xfrm>
          <a:prstGeom prst="rect">
            <a:avLst/>
          </a:prstGeom>
          <a:solidFill>
            <a:srgbClr val="000000">
              <a:alpha val="0"/>
            </a:srgbClr>
          </a:solidFill>
          <a:ln/>
        </p:spPr>
      </p:sp>
      <p:sp>
        <p:nvSpPr>
          <p:cNvPr id="14" name="Text 6"/>
          <p:cNvSpPr/>
          <p:nvPr/>
        </p:nvSpPr>
        <p:spPr>
          <a:xfrm>
            <a:off x="1507554" y="4547965"/>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5" name="Text 7"/>
          <p:cNvSpPr/>
          <p:nvPr/>
        </p:nvSpPr>
        <p:spPr>
          <a:xfrm>
            <a:off x="927954" y="5186730"/>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Virtual Health Assistance</a:t>
            </a:r>
            <a:endParaRPr lang="en-US" sz="1600" dirty="0"/>
          </a:p>
        </p:txBody>
      </p:sp>
      <p:sp>
        <p:nvSpPr>
          <p:cNvPr id="16" name="Text 8"/>
          <p:cNvSpPr/>
          <p:nvPr/>
        </p:nvSpPr>
        <p:spPr>
          <a:xfrm>
            <a:off x="3524989" y="4667791"/>
            <a:ext cx="7188127"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Virtual health assistants use AI to offer medical advice, schedule appointments, and remind users to take medications. They provide accessible healthcare support, especially for those with limited access to in-person care.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7-d2r9gc9e3tpg8rchv5bg.jpeg"/>
          <p:cNvPicPr>
            <a:picLocks noChangeAspect="1"/>
          </p:cNvPicPr>
          <p:nvPr/>
        </p:nvPicPr>
        <p:blipFill>
          <a:blip r:embed="rId3"/>
          <a:stretch>
            <a:fillRect/>
          </a:stretch>
        </p:blipFill>
        <p:spPr>
          <a:xfrm>
            <a:off x="0" y="17060"/>
            <a:ext cx="12192000" cy="6823880"/>
          </a:xfrm>
          <a:prstGeom prst="rect">
            <a:avLst/>
          </a:prstGeom>
        </p:spPr>
      </p:pic>
      <p:pic>
        <p:nvPicPr>
          <p:cNvPr id="3" name="Image 1" descr="https://kimi-img.moonshot.cn/pub/slides/slides_tmpl/image/25-09-02-15:09:07-d2r9g4pe3tpg8rchv4r0.png"/>
          <p:cNvPicPr>
            <a:picLocks noChangeAspect="1"/>
          </p:cNvPicPr>
          <p:nvPr/>
        </p:nvPicPr>
        <p:blipFill>
          <a:blip r:embed="rId4"/>
          <a:stretch>
            <a:fillRect/>
          </a:stretch>
        </p:blipFill>
        <p:spPr>
          <a:xfrm>
            <a:off x="8582660" y="1717040"/>
            <a:ext cx="2234565" cy="1788795"/>
          </a:xfrm>
          <a:prstGeom prst="rect">
            <a:avLst/>
          </a:prstGeom>
        </p:spPr>
      </p:pic>
      <p:pic>
        <p:nvPicPr>
          <p:cNvPr id="4" name="Image 2" descr="https://kimi-img.moonshot.cn/pub/slides/slides_tmpl/image/25-09-02-15:09:07-d2r9g4pe3tpg8rchv4r0.png"/>
          <p:cNvPicPr>
            <a:picLocks noChangeAspect="1"/>
          </p:cNvPicPr>
          <p:nvPr/>
        </p:nvPicPr>
        <p:blipFill>
          <a:blip r:embed="rId4"/>
          <a:stretch>
            <a:fillRect/>
          </a:stretch>
        </p:blipFill>
        <p:spPr>
          <a:xfrm>
            <a:off x="4925060" y="1717040"/>
            <a:ext cx="2234565" cy="1788795"/>
          </a:xfrm>
          <a:prstGeom prst="rect">
            <a:avLst/>
          </a:prstGeom>
        </p:spPr>
      </p:pic>
      <p:pic>
        <p:nvPicPr>
          <p:cNvPr id="5" name="Image 3" descr="https://kimi-img.moonshot.cn/pub/slides/slides_tmpl/image/25-09-02-15:09:07-d2r9g4pe3tpg8rchv4r0.png"/>
          <p:cNvPicPr>
            <a:picLocks noChangeAspect="1"/>
          </p:cNvPicPr>
          <p:nvPr/>
        </p:nvPicPr>
        <p:blipFill>
          <a:blip r:embed="rId4"/>
          <a:stretch>
            <a:fillRect/>
          </a:stretch>
        </p:blipFill>
        <p:spPr>
          <a:xfrm>
            <a:off x="1336040" y="1717040"/>
            <a:ext cx="2234565" cy="1788795"/>
          </a:xfrm>
          <a:prstGeom prst="rect">
            <a:avLst/>
          </a:prstGeom>
        </p:spPr>
      </p:pic>
      <p:sp>
        <p:nvSpPr>
          <p:cNvPr id="6" name="Text 0"/>
          <p:cNvSpPr/>
          <p:nvPr/>
        </p:nvSpPr>
        <p:spPr>
          <a:xfrm>
            <a:off x="542215" y="802316"/>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Apps That Personalize Learning</a:t>
            </a:r>
            <a:endParaRPr lang="en-US" sz="1600" dirty="0"/>
          </a:p>
        </p:txBody>
      </p:sp>
      <p:pic>
        <p:nvPicPr>
          <p:cNvPr id="7"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5:09:07-d2r9g4pe3tpg8rchv4p0.png"/>
          <p:cNvPicPr>
            <a:picLocks noChangeAspect="1"/>
          </p:cNvPicPr>
          <p:nvPr/>
        </p:nvPicPr>
        <p:blipFill>
          <a:blip r:embed="rId6">
            <a:alphaModFix amt="38000"/>
          </a:blip>
          <a:stretch>
            <a:fillRect/>
          </a:stretch>
        </p:blipFill>
        <p:spPr>
          <a:xfrm rot="5400000">
            <a:off x="2129790" y="4097020"/>
            <a:ext cx="4292600" cy="84455"/>
          </a:xfrm>
          <a:prstGeom prst="rect">
            <a:avLst/>
          </a:prstGeom>
        </p:spPr>
      </p:pic>
      <p:pic>
        <p:nvPicPr>
          <p:cNvPr id="9" name="Image 6" descr="https://kimi-img.moonshot.cn/pub/slides/slides_tmpl/image/25-09-02-15:09:07-d2r9g4pe3tpg8rchv4p0.png"/>
          <p:cNvPicPr>
            <a:picLocks noChangeAspect="1"/>
          </p:cNvPicPr>
          <p:nvPr/>
        </p:nvPicPr>
        <p:blipFill>
          <a:blip r:embed="rId6">
            <a:alphaModFix amt="38000"/>
          </a:blip>
          <a:stretch>
            <a:fillRect/>
          </a:stretch>
        </p:blipFill>
        <p:spPr>
          <a:xfrm rot="5400000">
            <a:off x="5803265" y="4016375"/>
            <a:ext cx="4292600" cy="84455"/>
          </a:xfrm>
          <a:prstGeom prst="rect">
            <a:avLst/>
          </a:prstGeom>
        </p:spPr>
      </p:pic>
      <p:sp>
        <p:nvSpPr>
          <p:cNvPr id="10" name="Shape 1"/>
          <p:cNvSpPr/>
          <p:nvPr/>
        </p:nvSpPr>
        <p:spPr>
          <a:xfrm>
            <a:off x="2200974" y="1912754"/>
            <a:ext cx="684530" cy="638765"/>
          </a:xfrm>
          <a:prstGeom prst="rect">
            <a:avLst/>
          </a:prstGeom>
          <a:solidFill>
            <a:srgbClr val="000000">
              <a:alpha val="0"/>
            </a:srgbClr>
          </a:solidFill>
          <a:ln/>
        </p:spPr>
      </p:sp>
      <p:sp>
        <p:nvSpPr>
          <p:cNvPr id="11" name="Text 2"/>
          <p:cNvSpPr/>
          <p:nvPr/>
        </p:nvSpPr>
        <p:spPr>
          <a:xfrm>
            <a:off x="2200974" y="191275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1621374" y="255151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Language Learning</a:t>
            </a:r>
            <a:endParaRPr lang="en-US" sz="1600" dirty="0"/>
          </a:p>
        </p:txBody>
      </p:sp>
      <p:sp>
        <p:nvSpPr>
          <p:cNvPr id="13" name="Text 4"/>
          <p:cNvSpPr/>
          <p:nvPr/>
        </p:nvSpPr>
        <p:spPr>
          <a:xfrm>
            <a:off x="817880" y="3641725"/>
            <a:ext cx="331025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Language apps like Duolingo use AI to adapt lessons based on user performance, providing personalized learning paths. They adjust vocabulary and grammar difficulty to match individual progress.</a:t>
            </a:r>
            <a:endParaRPr lang="en-US" sz="1600" dirty="0"/>
          </a:p>
        </p:txBody>
      </p:sp>
      <p:sp>
        <p:nvSpPr>
          <p:cNvPr id="14" name="Shape 5"/>
          <p:cNvSpPr/>
          <p:nvPr/>
        </p:nvSpPr>
        <p:spPr>
          <a:xfrm>
            <a:off x="5770944" y="1912754"/>
            <a:ext cx="684530" cy="676910"/>
          </a:xfrm>
          <a:prstGeom prst="rect">
            <a:avLst/>
          </a:prstGeom>
          <a:solidFill>
            <a:srgbClr val="000000">
              <a:alpha val="0"/>
            </a:srgbClr>
          </a:solidFill>
          <a:ln/>
        </p:spPr>
      </p:sp>
      <p:sp>
        <p:nvSpPr>
          <p:cNvPr id="15" name="Text 6"/>
          <p:cNvSpPr/>
          <p:nvPr/>
        </p:nvSpPr>
        <p:spPr>
          <a:xfrm>
            <a:off x="5770944"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6" name="Text 7"/>
          <p:cNvSpPr/>
          <p:nvPr/>
        </p:nvSpPr>
        <p:spPr>
          <a:xfrm>
            <a:off x="5191344" y="2551519"/>
            <a:ext cx="1747413" cy="284559"/>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Brain Training</a:t>
            </a:r>
            <a:endParaRPr lang="en-US" sz="1600" dirty="0"/>
          </a:p>
        </p:txBody>
      </p:sp>
      <p:sp>
        <p:nvSpPr>
          <p:cNvPr id="17" name="Text 8"/>
          <p:cNvSpPr/>
          <p:nvPr/>
        </p:nvSpPr>
        <p:spPr>
          <a:xfrm>
            <a:off x="4421505" y="3641725"/>
            <a:ext cx="331025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Apps like Lumosity use AI to design cognitive exercises that target specific areas of improvement. They adapt to user performance, providing tailored challenges to enhance memory and problem-solving skills.</a:t>
            </a:r>
            <a:endParaRPr lang="en-US" sz="1600" dirty="0"/>
          </a:p>
        </p:txBody>
      </p:sp>
      <p:sp>
        <p:nvSpPr>
          <p:cNvPr id="18" name="Shape 9"/>
          <p:cNvSpPr/>
          <p:nvPr/>
        </p:nvSpPr>
        <p:spPr>
          <a:xfrm>
            <a:off x="9413939" y="1912754"/>
            <a:ext cx="684530" cy="676910"/>
          </a:xfrm>
          <a:prstGeom prst="rect">
            <a:avLst/>
          </a:prstGeom>
          <a:solidFill>
            <a:srgbClr val="000000">
              <a:alpha val="0"/>
            </a:srgbClr>
          </a:solidFill>
          <a:ln/>
        </p:spPr>
      </p:sp>
      <p:sp>
        <p:nvSpPr>
          <p:cNvPr id="19" name="Text 10"/>
          <p:cNvSpPr/>
          <p:nvPr/>
        </p:nvSpPr>
        <p:spPr>
          <a:xfrm>
            <a:off x="9413939"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03</a:t>
            </a:r>
            <a:endParaRPr lang="en-US" sz="1600" dirty="0"/>
          </a:p>
        </p:txBody>
      </p:sp>
      <p:sp>
        <p:nvSpPr>
          <p:cNvPr id="20" name="Text 11"/>
          <p:cNvSpPr/>
          <p:nvPr/>
        </p:nvSpPr>
        <p:spPr>
          <a:xfrm>
            <a:off x="8834339" y="255151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Skill Development</a:t>
            </a:r>
            <a:endParaRPr lang="en-US" sz="1600" dirty="0"/>
          </a:p>
        </p:txBody>
      </p:sp>
      <p:sp>
        <p:nvSpPr>
          <p:cNvPr id="21" name="Text 12"/>
          <p:cNvSpPr/>
          <p:nvPr/>
        </p:nvSpPr>
        <p:spPr>
          <a:xfrm>
            <a:off x="8133715" y="3641725"/>
            <a:ext cx="331025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AI-powered learning platforms offer micro-credentials and skill-building courses. They map learning paths to career goals, making continuous education accessible and personalized.</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04</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Play &amp; Connect</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746760" y="1559560"/>
            <a:ext cx="10918190" cy="1634490"/>
          </a:xfrm>
          <a:prstGeom prst="rect">
            <a:avLst/>
          </a:prstGeom>
        </p:spPr>
      </p:pic>
      <p:pic>
        <p:nvPicPr>
          <p:cNvPr id="3" name="Image 1" descr="https://kimi-img.moonshot.cn/pub/slides/slides_tmpl/image/25-09-02-15:09:36-d2r9gc1e3tpg8rchv5a0.jpeg"/>
          <p:cNvPicPr>
            <a:picLocks noChangeAspect="1"/>
          </p:cNvPicPr>
          <p:nvPr/>
        </p:nvPicPr>
        <p:blipFill>
          <a:blip r:embed="rId4"/>
          <a:stretch>
            <a:fillRect/>
          </a:stretch>
        </p:blipFill>
        <p:spPr>
          <a:xfrm>
            <a:off x="17780" y="-12700"/>
            <a:ext cx="172085" cy="6858000"/>
          </a:xfrm>
          <a:prstGeom prst="rect">
            <a:avLst/>
          </a:prstGeom>
        </p:spPr>
      </p:pic>
      <p:sp>
        <p:nvSpPr>
          <p:cNvPr id="4" name="Text 0"/>
          <p:cNvSpPr/>
          <p:nvPr/>
        </p:nvSpPr>
        <p:spPr>
          <a:xfrm>
            <a:off x="542290" y="867410"/>
            <a:ext cx="1015238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Streaming Recommender Magic</a:t>
            </a:r>
            <a:endParaRPr lang="en-US" sz="1600" dirty="0"/>
          </a:p>
        </p:txBody>
      </p:sp>
      <p:pic>
        <p:nvPicPr>
          <p:cNvPr id="5" name="Image 2" descr="https://kimi-img.moonshot.cn/pub/slides/slides_tmpl/image/25-09-02-15:09:36-d2r9gc1e3tpg8rchv5b0.jpeg"/>
          <p:cNvPicPr>
            <a:picLocks noChangeAspect="1"/>
          </p:cNvPicPr>
          <p:nvPr/>
        </p:nvPicPr>
        <p:blipFill>
          <a:blip r:embed="rId5"/>
          <a:stretch>
            <a:fillRect/>
          </a:stretch>
        </p:blipFill>
        <p:spPr>
          <a:xfrm>
            <a:off x="3734286" y="-12257"/>
            <a:ext cx="8457714" cy="224669"/>
          </a:xfrm>
          <a:prstGeom prst="rect">
            <a:avLst/>
          </a:prstGeom>
        </p:spPr>
      </p:pic>
      <p:pic>
        <p:nvPicPr>
          <p:cNvPr id="6" name="Image 3" descr="https://kimi-img.moonshot.cn/pub/slides/slides_tmpl/image/25-09-02-15:09:07-d2r9g4pe3tpg8rchv4sg.png"/>
          <p:cNvPicPr>
            <a:picLocks noChangeAspect="1"/>
          </p:cNvPicPr>
          <p:nvPr/>
        </p:nvPicPr>
        <p:blipFill>
          <a:blip r:embed="rId3"/>
          <a:srcRect l="-1807" t="-8910" r="-1695" b="-4387"/>
          <a:stretch/>
        </p:blipFill>
        <p:spPr>
          <a:xfrm>
            <a:off x="746760" y="3194050"/>
            <a:ext cx="10918190" cy="1634490"/>
          </a:xfrm>
          <a:prstGeom prst="rect">
            <a:avLst/>
          </a:prstGeom>
        </p:spPr>
      </p:pic>
      <p:pic>
        <p:nvPicPr>
          <p:cNvPr id="7" name="Image 4" descr="https://kimi-img.moonshot.cn/pub/slides/slides_tmpl/image/25-09-02-15:09:07-d2r9g4pe3tpg8rchv4sg.png"/>
          <p:cNvPicPr>
            <a:picLocks noChangeAspect="1"/>
          </p:cNvPicPr>
          <p:nvPr/>
        </p:nvPicPr>
        <p:blipFill>
          <a:blip r:embed="rId3"/>
          <a:srcRect l="-1807" t="-8910" r="-1695" b="-4387"/>
          <a:stretch/>
        </p:blipFill>
        <p:spPr>
          <a:xfrm>
            <a:off x="746760" y="4803140"/>
            <a:ext cx="10918190" cy="1634490"/>
          </a:xfrm>
          <a:prstGeom prst="rect">
            <a:avLst/>
          </a:prstGeom>
        </p:spPr>
      </p:pic>
      <p:sp>
        <p:nvSpPr>
          <p:cNvPr id="8" name="Text 1"/>
          <p:cNvSpPr/>
          <p:nvPr/>
        </p:nvSpPr>
        <p:spPr>
          <a:xfrm>
            <a:off x="1249045" y="1886585"/>
            <a:ext cx="95211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Personalized Content</a:t>
            </a:r>
            <a:endParaRPr lang="en-US" sz="1600" dirty="0"/>
          </a:p>
        </p:txBody>
      </p:sp>
      <p:sp>
        <p:nvSpPr>
          <p:cNvPr id="9" name="Text 2"/>
          <p:cNvSpPr/>
          <p:nvPr/>
        </p:nvSpPr>
        <p:spPr>
          <a:xfrm>
            <a:off x="1147104" y="21945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Streaming platforms use AI to analyze viewing history and preferences, providing personalized recommendations. Algorithms suggest shows and movies tailored to individual tastes, enhancing user engagement.</a:t>
            </a:r>
            <a:endParaRPr lang="en-US" sz="1600" dirty="0"/>
          </a:p>
        </p:txBody>
      </p:sp>
      <p:sp>
        <p:nvSpPr>
          <p:cNvPr id="10" name="Text 3"/>
          <p:cNvSpPr/>
          <p:nvPr/>
        </p:nvSpPr>
        <p:spPr>
          <a:xfrm>
            <a:off x="1249045" y="3508375"/>
            <a:ext cx="95211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Adaptive Features</a:t>
            </a:r>
            <a:endParaRPr lang="en-US" sz="1600" dirty="0"/>
          </a:p>
        </p:txBody>
      </p:sp>
      <p:sp>
        <p:nvSpPr>
          <p:cNvPr id="11" name="Text 4"/>
          <p:cNvSpPr/>
          <p:nvPr/>
        </p:nvSpPr>
        <p:spPr>
          <a:xfrm>
            <a:off x="1147104" y="381636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AI-driven features like skip-intro and thumbnail selection enhance the viewing experience. They adapt to user behavior, saving time and improving overall satisfaction.</a:t>
            </a:r>
            <a:endParaRPr lang="en-US" sz="1600" dirty="0"/>
          </a:p>
        </p:txBody>
      </p:sp>
      <p:sp>
        <p:nvSpPr>
          <p:cNvPr id="12" name="Text 5"/>
          <p:cNvSpPr/>
          <p:nvPr/>
        </p:nvSpPr>
        <p:spPr>
          <a:xfrm>
            <a:off x="1249045" y="5130165"/>
            <a:ext cx="952119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Curating Feeds</a:t>
            </a:r>
            <a:endParaRPr lang="en-US" sz="1600" dirty="0"/>
          </a:p>
        </p:txBody>
      </p:sp>
      <p:sp>
        <p:nvSpPr>
          <p:cNvPr id="13" name="Text 6"/>
          <p:cNvSpPr/>
          <p:nvPr/>
        </p:nvSpPr>
        <p:spPr>
          <a:xfrm>
            <a:off x="1147104" y="543815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Understanding AI-driven recommendations helps users curate their feeds more effectively. They can avoid information overload and make more informed choices about what to watch next.</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8086090" y="1948180"/>
            <a:ext cx="3381375" cy="4277360"/>
          </a:xfrm>
          <a:prstGeom prst="rect">
            <a:avLst/>
          </a:prstGeom>
        </p:spPr>
      </p:pic>
      <p:pic>
        <p:nvPicPr>
          <p:cNvPr id="3" name="Image 1" descr="https://kimi-img.moonshot.cn/pub/slides/slides_tmpl/image/25-09-02-15:09:36-d2r9gc1e3tpg8rchv59g.png"/>
          <p:cNvPicPr>
            <a:picLocks noChangeAspect="1"/>
          </p:cNvPicPr>
          <p:nvPr/>
        </p:nvPicPr>
        <p:blipFill>
          <a:blip r:embed="rId3"/>
          <a:srcRect l="5" r="5"/>
          <a:stretch/>
        </p:blipFill>
        <p:spPr>
          <a:xfrm>
            <a:off x="4594860" y="1948180"/>
            <a:ext cx="3381375" cy="427736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Social Media Algorithm Lens</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7-d2r9gc9e3tpg8rchv5cg.png"/>
          <p:cNvPicPr>
            <a:picLocks noChangeAspect="1"/>
          </p:cNvPicPr>
          <p:nvPr/>
        </p:nvPicPr>
        <p:blipFill>
          <a:blip r:embed="rId5"/>
          <a:srcRect b="52438"/>
          <a:stretch/>
        </p:blipFill>
        <p:spPr>
          <a:xfrm>
            <a:off x="785067" y="1948542"/>
            <a:ext cx="3616245" cy="2069275"/>
          </a:xfrm>
          <a:prstGeom prst="rect">
            <a:avLst/>
          </a:prstGeom>
        </p:spPr>
      </p:pic>
      <p:pic>
        <p:nvPicPr>
          <p:cNvPr id="7" name="Image 4" descr="https://kimi-img.moonshot.cn/pub/slides/slides_tmpl/image/25-09-02-15:09:51-d2r9gfpe3tpg8rchv5n0.jpg"/>
          <p:cNvPicPr>
            <a:picLocks noChangeAspect="1"/>
          </p:cNvPicPr>
          <p:nvPr/>
        </p:nvPicPr>
        <p:blipFill>
          <a:blip r:embed="rId6"/>
          <a:srcRect t="33968" b="33968"/>
          <a:stretch/>
        </p:blipFill>
        <p:spPr>
          <a:xfrm>
            <a:off x="785067" y="4155993"/>
            <a:ext cx="3616245" cy="2069275"/>
          </a:xfrm>
          <a:prstGeom prst="rect">
            <a:avLst/>
          </a:prstGeom>
        </p:spPr>
      </p:pic>
      <p:pic>
        <p:nvPicPr>
          <p:cNvPr id="8" name="Image 5"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9" name="Text 1"/>
          <p:cNvSpPr/>
          <p:nvPr/>
        </p:nvSpPr>
        <p:spPr>
          <a:xfrm>
            <a:off x="4901565" y="2538730"/>
            <a:ext cx="253365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Content Ranking</a:t>
            </a:r>
            <a:endParaRPr lang="en-US" sz="1600" dirty="0"/>
          </a:p>
        </p:txBody>
      </p:sp>
      <p:sp>
        <p:nvSpPr>
          <p:cNvPr id="10" name="Text 2"/>
          <p:cNvSpPr/>
          <p:nvPr/>
        </p:nvSpPr>
        <p:spPr>
          <a:xfrm>
            <a:off x="4787057" y="321743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Social media platforms use AI to rank posts based on engagement, recency, and relevance. Algorithms decide what trends and news appear in feeds, shaping public discourse.</a:t>
            </a:r>
            <a:endParaRPr lang="en-US" sz="1600" dirty="0"/>
          </a:p>
        </p:txBody>
      </p:sp>
      <p:sp>
        <p:nvSpPr>
          <p:cNvPr id="11" name="Text 3"/>
          <p:cNvSpPr/>
          <p:nvPr/>
        </p:nvSpPr>
        <p:spPr>
          <a:xfrm>
            <a:off x="8436610" y="2470150"/>
            <a:ext cx="253365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User Empowerment</a:t>
            </a:r>
            <a:endParaRPr lang="en-US" sz="1600" dirty="0"/>
          </a:p>
        </p:txBody>
      </p:sp>
      <p:sp>
        <p:nvSpPr>
          <p:cNvPr id="12" name="Text 4"/>
          <p:cNvSpPr/>
          <p:nvPr/>
        </p:nvSpPr>
        <p:spPr>
          <a:xfrm>
            <a:off x="8356426" y="321743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Recognizing AI-driven content ranking empowers users to diversify their feeds and fact-check viral claims. They can adjust privacy settings to control what data is used by algorithms.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05</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Try &amp; Reflect</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8-d2r9gche3tpg8rchv5e0.jpeg"/>
          <p:cNvPicPr>
            <a:picLocks noChangeAspect="1"/>
          </p:cNvPicPr>
          <p:nvPr/>
        </p:nvPicPr>
        <p:blipFill>
          <a:blip r:embed="rId3"/>
          <a:stretch>
            <a:fillRect/>
          </a:stretch>
        </p:blipFill>
        <p:spPr>
          <a:xfrm flipH="1">
            <a:off x="6259825" y="1498795"/>
            <a:ext cx="5200339" cy="2304488"/>
          </a:xfrm>
          <a:prstGeom prst="rect">
            <a:avLst/>
          </a:prstGeom>
        </p:spPr>
      </p:pic>
      <p:pic>
        <p:nvPicPr>
          <p:cNvPr id="3" name="Image 1" descr="https://kimi-img.moonshot.cn/pub/slides/slides_tmpl/image/25-09-02-15:09:38-d2r9gche3tpg8rchv5e0.jpeg"/>
          <p:cNvPicPr>
            <a:picLocks noChangeAspect="1"/>
          </p:cNvPicPr>
          <p:nvPr/>
        </p:nvPicPr>
        <p:blipFill>
          <a:blip r:embed="rId3"/>
          <a:stretch>
            <a:fillRect/>
          </a:stretch>
        </p:blipFill>
        <p:spPr>
          <a:xfrm flipH="1" flipV="1">
            <a:off x="6259825" y="4046219"/>
            <a:ext cx="5200339" cy="2304488"/>
          </a:xfrm>
          <a:prstGeom prst="rect">
            <a:avLst/>
          </a:prstGeom>
        </p:spPr>
      </p:pic>
      <p:pic>
        <p:nvPicPr>
          <p:cNvPr id="4" name="Image 2" descr="https://kimi-img.moonshot.cn/pub/slides/slides_tmpl/image/25-09-02-15:09:38-d2r9gche3tpg8rchv5e0.jpeg"/>
          <p:cNvPicPr>
            <a:picLocks noChangeAspect="1"/>
          </p:cNvPicPr>
          <p:nvPr/>
        </p:nvPicPr>
        <p:blipFill>
          <a:blip r:embed="rId3"/>
          <a:stretch>
            <a:fillRect/>
          </a:stretch>
        </p:blipFill>
        <p:spPr>
          <a:xfrm flipV="1">
            <a:off x="731838" y="4046219"/>
            <a:ext cx="5200339" cy="2304488"/>
          </a:xfrm>
          <a:prstGeom prst="rect">
            <a:avLst/>
          </a:prstGeom>
        </p:spPr>
      </p:pic>
      <p:pic>
        <p:nvPicPr>
          <p:cNvPr id="5" name="Image 3" descr="https://kimi-img.moonshot.cn/pub/slides/slides_tmpl/image/25-09-02-15:09:39-d2r9gcpe3tpg8rchv5eg.jpeg"/>
          <p:cNvPicPr>
            <a:picLocks noChangeAspect="1"/>
          </p:cNvPicPr>
          <p:nvPr/>
        </p:nvPicPr>
        <p:blipFill>
          <a:blip r:embed="rId4"/>
          <a:stretch>
            <a:fillRect/>
          </a:stretch>
        </p:blipFill>
        <p:spPr>
          <a:xfrm>
            <a:off x="731838" y="1498795"/>
            <a:ext cx="5200339" cy="2304488"/>
          </a:xfrm>
          <a:prstGeom prst="rect">
            <a:avLst/>
          </a:prstGeom>
        </p:spPr>
      </p:pic>
      <p:sp>
        <p:nvSpPr>
          <p:cNvPr id="6" name="Text 0"/>
          <p:cNvSpPr/>
          <p:nvPr/>
        </p:nvSpPr>
        <p:spPr>
          <a:xfrm>
            <a:off x="542290" y="789305"/>
            <a:ext cx="1051369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Hands-On AI Discovery Quest</a:t>
            </a:r>
            <a:endParaRPr lang="en-US" sz="1600" dirty="0"/>
          </a:p>
        </p:txBody>
      </p:sp>
      <p:pic>
        <p:nvPicPr>
          <p:cNvPr id="7"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5:09:07-d2r9g4pe3tpg8rchv4rg.jpg"/>
          <p:cNvPicPr>
            <a:picLocks noChangeAspect="1"/>
          </p:cNvPicPr>
          <p:nvPr/>
        </p:nvPicPr>
        <p:blipFill>
          <a:blip r:embed="rId6"/>
          <a:srcRect t="30065" b="30065"/>
          <a:stretch/>
        </p:blipFill>
        <p:spPr>
          <a:xfrm>
            <a:off x="8456930" y="0"/>
            <a:ext cx="3735070" cy="509270"/>
          </a:xfrm>
          <a:prstGeom prst="rect">
            <a:avLst/>
          </a:prstGeom>
        </p:spPr>
      </p:pic>
      <p:pic>
        <p:nvPicPr>
          <p:cNvPr id="9" name="Image 6" descr="https://kimi-img.moonshot.cn/pub/slides/slides_tmpl/image/25-09-02-15:09:07-d2r9g4pe3tpg8rchv4qg.jpeg"/>
          <p:cNvPicPr>
            <a:picLocks noChangeAspect="1"/>
          </p:cNvPicPr>
          <p:nvPr/>
        </p:nvPicPr>
        <p:blipFill>
          <a:blip r:embed="rId7"/>
          <a:stretch>
            <a:fillRect/>
          </a:stretch>
        </p:blipFill>
        <p:spPr>
          <a:xfrm>
            <a:off x="-149" y="6542213"/>
            <a:ext cx="6120914" cy="377985"/>
          </a:xfrm>
          <a:prstGeom prst="rect">
            <a:avLst/>
          </a:prstGeom>
        </p:spPr>
      </p:pic>
      <p:sp>
        <p:nvSpPr>
          <p:cNvPr id="10" name="Text 1"/>
          <p:cNvSpPr/>
          <p:nvPr/>
        </p:nvSpPr>
        <p:spPr>
          <a:xfrm>
            <a:off x="1193800" y="174815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Voice Assistant Challenge</a:t>
            </a:r>
            <a:endParaRPr lang="en-US" sz="1600" dirty="0"/>
          </a:p>
        </p:txBody>
      </p:sp>
      <p:sp>
        <p:nvSpPr>
          <p:cNvPr id="11" name="Text 2"/>
          <p:cNvSpPr/>
          <p:nvPr/>
        </p:nvSpPr>
        <p:spPr>
          <a:xfrm>
            <a:off x="902335" y="2000250"/>
            <a:ext cx="50292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Ask a voice assistant for a multilingual greeting, set a reminder, and control a smart device. Record your observations on ease of use and any surprises encountered during the interaction.</a:t>
            </a:r>
            <a:endParaRPr lang="en-US" sz="1600" dirty="0"/>
          </a:p>
        </p:txBody>
      </p:sp>
      <p:sp>
        <p:nvSpPr>
          <p:cNvPr id="12" name="Text 3"/>
          <p:cNvSpPr/>
          <p:nvPr/>
        </p:nvSpPr>
        <p:spPr>
          <a:xfrm>
            <a:off x="1193800" y="423227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Smart Home Automation</a:t>
            </a:r>
            <a:endParaRPr lang="en-US" sz="1600" dirty="0"/>
          </a:p>
        </p:txBody>
      </p:sp>
      <p:sp>
        <p:nvSpPr>
          <p:cNvPr id="13" name="Text 4"/>
          <p:cNvSpPr/>
          <p:nvPr/>
        </p:nvSpPr>
        <p:spPr>
          <a:xfrm>
            <a:off x="902335" y="448437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Automate a morning routine using a smart plug. Observe how AI simplifies daily tasks and enhances convenience, then reflect on potential improvements.</a:t>
            </a:r>
            <a:endParaRPr lang="en-US" sz="1600" dirty="0"/>
          </a:p>
        </p:txBody>
      </p:sp>
      <p:sp>
        <p:nvSpPr>
          <p:cNvPr id="14" name="Text 5"/>
          <p:cNvSpPr/>
          <p:nvPr/>
        </p:nvSpPr>
        <p:spPr>
          <a:xfrm>
            <a:off x="6691630" y="174815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Personalized Learning</a:t>
            </a:r>
            <a:endParaRPr lang="en-US" sz="1600" dirty="0"/>
          </a:p>
        </p:txBody>
      </p:sp>
      <p:sp>
        <p:nvSpPr>
          <p:cNvPr id="15" name="Text 6"/>
          <p:cNvSpPr/>
          <p:nvPr/>
        </p:nvSpPr>
        <p:spPr>
          <a:xfrm>
            <a:off x="6400165" y="2000250"/>
            <a:ext cx="50292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Generate a study playlist that adapts to your heart rate using a fitness app. Note how AI personalizes content to match your current state, improving focus and engagement.</a:t>
            </a:r>
            <a:endParaRPr lang="en-US" sz="1600" dirty="0"/>
          </a:p>
        </p:txBody>
      </p:sp>
      <p:sp>
        <p:nvSpPr>
          <p:cNvPr id="16" name="Text 7"/>
          <p:cNvSpPr/>
          <p:nvPr/>
        </p:nvSpPr>
        <p:spPr>
          <a:xfrm>
            <a:off x="6691630" y="423227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Reflection</a:t>
            </a:r>
            <a:endParaRPr lang="en-US" sz="1600" dirty="0"/>
          </a:p>
        </p:txBody>
      </p:sp>
      <p:sp>
        <p:nvSpPr>
          <p:cNvPr id="17" name="Text 8"/>
          <p:cNvSpPr/>
          <p:nvPr/>
        </p:nvSpPr>
        <p:spPr>
          <a:xfrm>
            <a:off x="6400165" y="448437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Reflect on the ease of use and effectiveness of AI tools. Consider how these technologies can be integrated into your daily life to enhance productivity and enjoyment.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g.jpg"/>
          <p:cNvPicPr>
            <a:picLocks noChangeAspect="1"/>
          </p:cNvPicPr>
          <p:nvPr/>
        </p:nvPicPr>
        <p:blipFill>
          <a:blip r:embed="rId3"/>
          <a:srcRect t="30065" b="30065"/>
          <a:stretch/>
        </p:blipFill>
        <p:spPr>
          <a:xfrm>
            <a:off x="0" y="5616575"/>
            <a:ext cx="12192000" cy="1238250"/>
          </a:xfrm>
          <a:prstGeom prst="rect">
            <a:avLst/>
          </a:prstGeom>
        </p:spPr>
      </p:pic>
      <p:pic>
        <p:nvPicPr>
          <p:cNvPr id="3" name="Image 1" descr="https://kimi-img.moonshot.cn/pub/slides/slides_tmpl/image/25-09-02-15:09:07-d2r9g4pe3tpg8rchv4rg.jpg"/>
          <p:cNvPicPr>
            <a:picLocks noChangeAspect="1"/>
          </p:cNvPicPr>
          <p:nvPr/>
        </p:nvPicPr>
        <p:blipFill>
          <a:blip r:embed="rId3">
            <a:alphaModFix amt="71000"/>
          </a:blip>
          <a:srcRect t="30065" b="30065"/>
          <a:stretch/>
        </p:blipFill>
        <p:spPr>
          <a:xfrm>
            <a:off x="7955915" y="1163320"/>
            <a:ext cx="3592195" cy="5168265"/>
          </a:xfrm>
          <a:prstGeom prst="rect">
            <a:avLst/>
          </a:prstGeom>
        </p:spPr>
      </p:pic>
      <p:pic>
        <p:nvPicPr>
          <p:cNvPr id="4" name="Image 2" descr="https://kimi-img.moonshot.cn/pub/slides/slides_tmpl/image/25-09-02-15:09:14-d2r9g6he3tpg8rchv51g.png"/>
          <p:cNvPicPr>
            <a:picLocks noChangeAspect="1"/>
          </p:cNvPicPr>
          <p:nvPr/>
        </p:nvPicPr>
        <p:blipFill>
          <a:blip r:embed="rId4"/>
          <a:srcRect l="15305" r="15305"/>
          <a:stretch/>
        </p:blipFill>
        <p:spPr>
          <a:xfrm>
            <a:off x="7823655" y="998220"/>
            <a:ext cx="3564255" cy="5136515"/>
          </a:xfrm>
          <a:prstGeom prst="rect">
            <a:avLst/>
          </a:prstGeom>
        </p:spPr>
      </p:pic>
      <p:pic>
        <p:nvPicPr>
          <p:cNvPr id="5" name="Image 3" descr="https://kimi-img.moonshot.cn/pub/slides/slides_tmpl/image/25-09-02-15:09:07-d2r9g4pe3tpg8rchv4vg.png"/>
          <p:cNvPicPr>
            <a:picLocks noChangeAspect="1"/>
          </p:cNvPicPr>
          <p:nvPr/>
        </p:nvPicPr>
        <p:blipFill>
          <a:blip r:embed="rId5"/>
          <a:stretch>
            <a:fillRect/>
          </a:stretch>
        </p:blipFill>
        <p:spPr>
          <a:xfrm>
            <a:off x="6054725" y="998220"/>
            <a:ext cx="1354455" cy="1172845"/>
          </a:xfrm>
          <a:prstGeom prst="rect">
            <a:avLst/>
          </a:prstGeom>
        </p:spPr>
      </p:pic>
      <p:pic>
        <p:nvPicPr>
          <p:cNvPr id="6" name="Image 4" descr="https://kimi-img.moonshot.cn/pub/slides/slides_tmpl/image/25-09-02-15:09:07-d2r9g4pe3tpg8rchv4p0.png"/>
          <p:cNvPicPr>
            <a:picLocks noChangeAspect="1"/>
          </p:cNvPicPr>
          <p:nvPr/>
        </p:nvPicPr>
        <p:blipFill>
          <a:blip r:embed="rId6">
            <a:alphaModFix amt="38000"/>
          </a:blip>
          <a:stretch>
            <a:fillRect/>
          </a:stretch>
        </p:blipFill>
        <p:spPr>
          <a:xfrm>
            <a:off x="660400" y="5333365"/>
            <a:ext cx="6427470" cy="76200"/>
          </a:xfrm>
          <a:prstGeom prst="rect">
            <a:avLst/>
          </a:prstGeom>
        </p:spPr>
      </p:pic>
      <p:sp>
        <p:nvSpPr>
          <p:cNvPr id="7" name="Text 0"/>
          <p:cNvSpPr/>
          <p:nvPr/>
        </p:nvSpPr>
        <p:spPr>
          <a:xfrm>
            <a:off x="542290" y="1251585"/>
            <a:ext cx="741299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Group Reflection Circle</a:t>
            </a:r>
            <a:endParaRPr lang="en-US" sz="1600" dirty="0"/>
          </a:p>
        </p:txBody>
      </p:sp>
      <p:sp>
        <p:nvSpPr>
          <p:cNvPr id="8" name="Text 1"/>
          <p:cNvSpPr/>
          <p:nvPr/>
        </p:nvSpPr>
        <p:spPr>
          <a:xfrm>
            <a:off x="835660" y="2272665"/>
            <a:ext cx="600964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Sharing Insights</a:t>
            </a:r>
            <a:endParaRPr lang="en-US" sz="1600" dirty="0"/>
          </a:p>
        </p:txBody>
      </p:sp>
      <p:sp>
        <p:nvSpPr>
          <p:cNvPr id="9" name="Text 2"/>
          <p:cNvSpPr/>
          <p:nvPr/>
        </p:nvSpPr>
        <p:spPr>
          <a:xfrm>
            <a:off x="729615" y="2579370"/>
            <a:ext cx="667956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Share findings on which AI interaction felt most empowering or intrusive. Discuss tasks that should remain human-led and brainstorm guardrails for responsible adoption. Collective insights foster critical literacy and ensure technology amplifies personal agency.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06</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Next Steps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8g.png"/>
          <p:cNvPicPr>
            <a:picLocks noChangeAspect="1"/>
          </p:cNvPicPr>
          <p:nvPr/>
        </p:nvPicPr>
        <p:blipFill>
          <a:blip r:embed="rId3"/>
          <a:stretch>
            <a:fillRect/>
          </a:stretch>
        </p:blipFill>
        <p:spPr>
          <a:xfrm flipH="1" flipV="1">
            <a:off x="6095365" y="2299970"/>
            <a:ext cx="5113655" cy="3359785"/>
          </a:xfrm>
          <a:prstGeom prst="rect">
            <a:avLst/>
          </a:prstGeom>
        </p:spPr>
      </p:pic>
      <p:pic>
        <p:nvPicPr>
          <p:cNvPr id="3" name="Image 1" descr="https://kimi-img.moonshot.cn/pub/slides/slides_tmpl/image/25-09-02-15:09:36-d2r9gc1e3tpg8rchv58g.png"/>
          <p:cNvPicPr>
            <a:picLocks noChangeAspect="1"/>
          </p:cNvPicPr>
          <p:nvPr/>
        </p:nvPicPr>
        <p:blipFill>
          <a:blip r:embed="rId3"/>
          <a:stretch>
            <a:fillRect/>
          </a:stretch>
        </p:blipFill>
        <p:spPr>
          <a:xfrm>
            <a:off x="990600" y="2249170"/>
            <a:ext cx="5198745" cy="3359785"/>
          </a:xfrm>
          <a:prstGeom prst="rect">
            <a:avLst/>
          </a:prstGeom>
        </p:spPr>
      </p:pic>
      <p:sp>
        <p:nvSpPr>
          <p:cNvPr id="4" name="Text 0"/>
          <p:cNvSpPr/>
          <p:nvPr/>
        </p:nvSpPr>
        <p:spPr>
          <a:xfrm>
            <a:off x="542290" y="867410"/>
            <a:ext cx="1066673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Personal AI Adoption Plan</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07-d2r9g4pe3tpg8rchv4p0.png"/>
          <p:cNvPicPr>
            <a:picLocks noChangeAspect="1"/>
          </p:cNvPicPr>
          <p:nvPr/>
        </p:nvPicPr>
        <p:blipFill>
          <a:blip r:embed="rId5"/>
          <a:stretch>
            <a:fillRect/>
          </a:stretch>
        </p:blipFill>
        <p:spPr>
          <a:xfrm>
            <a:off x="796290" y="6042660"/>
            <a:ext cx="10727690" cy="80645"/>
          </a:xfrm>
          <a:prstGeom prst="rect">
            <a:avLst/>
          </a:prstGeom>
        </p:spPr>
      </p:pic>
      <p:pic>
        <p:nvPicPr>
          <p:cNvPr id="7" name="Image 4" descr="https://kimi-img.moonshot.cn/pub/slides/slides_tmpl/image/25-09-02-15:09:07-d2r9g4pe3tpg8rchv4p0.png"/>
          <p:cNvPicPr>
            <a:picLocks noChangeAspect="1"/>
          </p:cNvPicPr>
          <p:nvPr/>
        </p:nvPicPr>
        <p:blipFill>
          <a:blip r:embed="rId5"/>
          <a:stretch>
            <a:fillRect/>
          </a:stretch>
        </p:blipFill>
        <p:spPr>
          <a:xfrm>
            <a:off x="732155" y="1837055"/>
            <a:ext cx="10727690" cy="80645"/>
          </a:xfrm>
          <a:prstGeom prst="rect">
            <a:avLst/>
          </a:prstGeom>
        </p:spPr>
      </p:pic>
      <p:sp>
        <p:nvSpPr>
          <p:cNvPr id="8" name="Text 1"/>
          <p:cNvSpPr/>
          <p:nvPr/>
        </p:nvSpPr>
        <p:spPr>
          <a:xfrm>
            <a:off x="1111885" y="2773680"/>
            <a:ext cx="40220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Identify Pain Points</a:t>
            </a:r>
            <a:endParaRPr lang="en-US" sz="1600" dirty="0"/>
          </a:p>
        </p:txBody>
      </p:sp>
      <p:sp>
        <p:nvSpPr>
          <p:cNvPr id="9" name="Text 2"/>
          <p:cNvSpPr/>
          <p:nvPr/>
        </p:nvSpPr>
        <p:spPr>
          <a:xfrm>
            <a:off x="1111885" y="3102610"/>
            <a:ext cx="4338320"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Choose a daily pain point, such as forgetting medications or high energy bills, and map an AI solution. Select a tool, outline setup steps, and define success metrics.</a:t>
            </a:r>
            <a:endParaRPr lang="en-US" sz="1600" dirty="0"/>
          </a:p>
        </p:txBody>
      </p:sp>
      <p:sp>
        <p:nvSpPr>
          <p:cNvPr id="10" name="Text 3"/>
          <p:cNvSpPr/>
          <p:nvPr/>
        </p:nvSpPr>
        <p:spPr>
          <a:xfrm>
            <a:off x="7140575" y="2773680"/>
            <a:ext cx="40220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Implement and Review</a:t>
            </a:r>
            <a:endParaRPr lang="en-US" sz="1600" dirty="0"/>
          </a:p>
        </p:txBody>
      </p:sp>
      <p:sp>
        <p:nvSpPr>
          <p:cNvPr id="11" name="Text 4"/>
          <p:cNvSpPr/>
          <p:nvPr/>
        </p:nvSpPr>
        <p:spPr>
          <a:xfrm>
            <a:off x="6870700" y="3102610"/>
            <a:ext cx="4338320"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Draft a 30-day trial calendar with weekly reviews. Monitor progress, adjust settings as needed, and celebrate small wins to build sustained habits and measurable improvements.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tg.png"/>
          <p:cNvPicPr>
            <a:picLocks noChangeAspect="1"/>
          </p:cNvPicPr>
          <p:nvPr/>
        </p:nvPicPr>
        <p:blipFill>
          <a:blip r:embed="rId3"/>
          <a:stretch>
            <a:fillRect/>
          </a:stretch>
        </p:blipFill>
        <p:spPr>
          <a:xfrm rot="5400000">
            <a:off x="8857615" y="2980690"/>
            <a:ext cx="1580515" cy="3423920"/>
          </a:xfrm>
          <a:prstGeom prst="rect">
            <a:avLst/>
          </a:prstGeom>
        </p:spPr>
      </p:pic>
      <p:pic>
        <p:nvPicPr>
          <p:cNvPr id="3" name="Image 1" descr="https://kimi-img.moonshot.cn/pub/slides/slides_tmpl/image/25-09-02-15:09:07-d2r9g4pe3tpg8rchv4tg.png"/>
          <p:cNvPicPr>
            <a:picLocks noChangeAspect="1"/>
          </p:cNvPicPr>
          <p:nvPr/>
        </p:nvPicPr>
        <p:blipFill>
          <a:blip r:embed="rId3"/>
          <a:stretch>
            <a:fillRect/>
          </a:stretch>
        </p:blipFill>
        <p:spPr>
          <a:xfrm rot="5400000">
            <a:off x="5401945" y="3018790"/>
            <a:ext cx="1580515" cy="3423920"/>
          </a:xfrm>
          <a:prstGeom prst="rect">
            <a:avLst/>
          </a:prstGeom>
        </p:spPr>
      </p:pic>
      <p:pic>
        <p:nvPicPr>
          <p:cNvPr id="4" name="Image 2" descr="https://kimi-img.moonshot.cn/pub/slides/slides_tmpl/image/25-09-02-15:09:07-d2r9g4pe3tpg8rchv4tg.png"/>
          <p:cNvPicPr>
            <a:picLocks noChangeAspect="1"/>
          </p:cNvPicPr>
          <p:nvPr/>
        </p:nvPicPr>
        <p:blipFill>
          <a:blip r:embed="rId3"/>
          <a:stretch>
            <a:fillRect/>
          </a:stretch>
        </p:blipFill>
        <p:spPr>
          <a:xfrm rot="5400000">
            <a:off x="1910080" y="3065145"/>
            <a:ext cx="1580515" cy="3423920"/>
          </a:xfrm>
          <a:prstGeom prst="rect">
            <a:avLst/>
          </a:prstGeom>
        </p:spPr>
      </p:pic>
      <p:pic>
        <p:nvPicPr>
          <p:cNvPr id="5" name="Image 3" descr="https://kimi-img.moonshot.cn/pub/slides/slides_tmpl/image/25-09-02-15:09:07-d2r9g4pe3tpg8rchv4tg.png"/>
          <p:cNvPicPr>
            <a:picLocks noChangeAspect="1"/>
          </p:cNvPicPr>
          <p:nvPr/>
        </p:nvPicPr>
        <p:blipFill>
          <a:blip r:embed="rId3"/>
          <a:stretch>
            <a:fillRect/>
          </a:stretch>
        </p:blipFill>
        <p:spPr>
          <a:xfrm rot="5400000">
            <a:off x="8857615" y="1154430"/>
            <a:ext cx="1580515" cy="3423920"/>
          </a:xfrm>
          <a:prstGeom prst="rect">
            <a:avLst/>
          </a:prstGeom>
        </p:spPr>
      </p:pic>
      <p:pic>
        <p:nvPicPr>
          <p:cNvPr id="6" name="Image 4" descr="https://kimi-img.moonshot.cn/pub/slides/slides_tmpl/image/25-09-02-15:09:07-d2r9g4pe3tpg8rchv4tg.png"/>
          <p:cNvPicPr>
            <a:picLocks noChangeAspect="1"/>
          </p:cNvPicPr>
          <p:nvPr/>
        </p:nvPicPr>
        <p:blipFill>
          <a:blip r:embed="rId3"/>
          <a:stretch>
            <a:fillRect/>
          </a:stretch>
        </p:blipFill>
        <p:spPr>
          <a:xfrm rot="5400000">
            <a:off x="5401945" y="1197610"/>
            <a:ext cx="1580515" cy="3423920"/>
          </a:xfrm>
          <a:prstGeom prst="rect">
            <a:avLst/>
          </a:prstGeom>
        </p:spPr>
      </p:pic>
      <p:pic>
        <p:nvPicPr>
          <p:cNvPr id="7" name="Image 5" descr="https://kimi-img.moonshot.cn/pub/slides/slides_tmpl/image/25-09-02-15:09:07-d2r9g4pe3tpg8rchv4tg.png"/>
          <p:cNvPicPr>
            <a:picLocks noChangeAspect="1"/>
          </p:cNvPicPr>
          <p:nvPr/>
        </p:nvPicPr>
        <p:blipFill>
          <a:blip r:embed="rId3"/>
          <a:stretch>
            <a:fillRect/>
          </a:stretch>
        </p:blipFill>
        <p:spPr>
          <a:xfrm rot="5400000">
            <a:off x="1910080" y="1207135"/>
            <a:ext cx="1580515" cy="3423920"/>
          </a:xfrm>
          <a:prstGeom prst="rect">
            <a:avLst/>
          </a:prstGeom>
        </p:spPr>
      </p:pic>
      <p:pic>
        <p:nvPicPr>
          <p:cNvPr id="8" name="Image 6"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9" name="Image 7" descr="https://kimi-img.moonshot.cn/pub/slides/slides_tmpl/image/25-09-02-15:09:07-d2r9g4pe3tpg8rchv4p0.png"/>
          <p:cNvPicPr>
            <a:picLocks noChangeAspect="1"/>
          </p:cNvPicPr>
          <p:nvPr/>
        </p:nvPicPr>
        <p:blipFill>
          <a:blip r:embed="rId5"/>
          <a:stretch>
            <a:fillRect/>
          </a:stretch>
        </p:blipFill>
        <p:spPr>
          <a:xfrm>
            <a:off x="839470" y="6202680"/>
            <a:ext cx="10727690" cy="80645"/>
          </a:xfrm>
          <a:prstGeom prst="rect">
            <a:avLst/>
          </a:prstGeom>
        </p:spPr>
      </p:pic>
      <p:sp>
        <p:nvSpPr>
          <p:cNvPr id="10" name="Text 0"/>
          <p:cNvSpPr/>
          <p:nvPr/>
        </p:nvSpPr>
        <p:spPr>
          <a:xfrm>
            <a:off x="2108836" y="639274"/>
            <a:ext cx="4366260" cy="1021159"/>
          </a:xfrm>
          <a:prstGeom prst="rect">
            <a:avLst/>
          </a:prstGeom>
          <a:noFill/>
          <a:ln/>
        </p:spPr>
        <p:txBody>
          <a:bodyPr wrap="square" lIns="0" tIns="0" rIns="0" bIns="0" rtlCol="0" anchor="t">
            <a:spAutoFit/>
          </a:bodyPr>
          <a:lstStyle/>
          <a:p>
            <a:pPr algn="just">
              <a:lnSpc>
                <a:spcPct val="100000"/>
              </a:lnSpc>
            </a:pPr>
            <a:r>
              <a:rPr lang="en-US" sz="6600" dirty="0">
                <a:solidFill>
                  <a:srgbClr val="000000"/>
                </a:solidFill>
                <a:latin typeface="MiSans" pitchFamily="34" charset="0"/>
                <a:ea typeface="MiSans" pitchFamily="34" charset="-122"/>
                <a:cs typeface="MiSans" pitchFamily="34" charset="-120"/>
              </a:rPr>
              <a:t>Contents</a:t>
            </a:r>
            <a:endParaRPr lang="en-US" sz="1600" dirty="0"/>
          </a:p>
        </p:txBody>
      </p:sp>
      <p:pic>
        <p:nvPicPr>
          <p:cNvPr id="11" name="Image 8" descr="https://kimi-img.moonshot.cn/pub/slides/slides_tmpl/image/25-09-02-15:09:07-d2r9g4pe3tpg8rchv4s0.png"/>
          <p:cNvPicPr>
            <a:picLocks noChangeAspect="1"/>
          </p:cNvPicPr>
          <p:nvPr/>
        </p:nvPicPr>
        <p:blipFill>
          <a:blip r:embed="rId6"/>
          <a:stretch>
            <a:fillRect/>
          </a:stretch>
        </p:blipFill>
        <p:spPr>
          <a:xfrm>
            <a:off x="9852660" y="788670"/>
            <a:ext cx="1682750" cy="628015"/>
          </a:xfrm>
          <a:prstGeom prst="rect">
            <a:avLst/>
          </a:prstGeom>
        </p:spPr>
      </p:pic>
      <p:sp>
        <p:nvSpPr>
          <p:cNvPr id="12" name="Shape 1"/>
          <p:cNvSpPr/>
          <p:nvPr/>
        </p:nvSpPr>
        <p:spPr>
          <a:xfrm>
            <a:off x="1455420" y="2271395"/>
            <a:ext cx="725805" cy="541020"/>
          </a:xfrm>
          <a:prstGeom prst="rect">
            <a:avLst/>
          </a:prstGeom>
          <a:solidFill>
            <a:srgbClr val="000000">
              <a:alpha val="0"/>
            </a:srgbClr>
          </a:solidFill>
          <a:ln/>
        </p:spPr>
      </p:sp>
      <p:sp>
        <p:nvSpPr>
          <p:cNvPr id="13" name="Text 2"/>
          <p:cNvSpPr/>
          <p:nvPr/>
        </p:nvSpPr>
        <p:spPr>
          <a:xfrm>
            <a:off x="145542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4" name="Text 3"/>
          <p:cNvSpPr/>
          <p:nvPr/>
        </p:nvSpPr>
        <p:spPr>
          <a:xfrm>
            <a:off x="135001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AI Everywhere</a:t>
            </a:r>
            <a:endParaRPr lang="en-US" sz="1600" dirty="0"/>
          </a:p>
        </p:txBody>
      </p:sp>
      <p:sp>
        <p:nvSpPr>
          <p:cNvPr id="15" name="Shape 4"/>
          <p:cNvSpPr/>
          <p:nvPr/>
        </p:nvSpPr>
        <p:spPr>
          <a:xfrm>
            <a:off x="4900295" y="2271395"/>
            <a:ext cx="725805" cy="541020"/>
          </a:xfrm>
          <a:prstGeom prst="rect">
            <a:avLst/>
          </a:prstGeom>
          <a:solidFill>
            <a:srgbClr val="000000">
              <a:alpha val="0"/>
            </a:srgbClr>
          </a:solidFill>
          <a:ln/>
        </p:spPr>
      </p:sp>
      <p:sp>
        <p:nvSpPr>
          <p:cNvPr id="16" name="Text 5"/>
          <p:cNvSpPr/>
          <p:nvPr/>
        </p:nvSpPr>
        <p:spPr>
          <a:xfrm>
            <a:off x="4900295"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7" name="Text 6"/>
          <p:cNvSpPr/>
          <p:nvPr/>
        </p:nvSpPr>
        <p:spPr>
          <a:xfrm>
            <a:off x="4794885"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Voice &amp; Control</a:t>
            </a:r>
            <a:endParaRPr lang="en-US" sz="1600" dirty="0"/>
          </a:p>
        </p:txBody>
      </p:sp>
      <p:sp>
        <p:nvSpPr>
          <p:cNvPr id="18" name="Shape 7"/>
          <p:cNvSpPr/>
          <p:nvPr/>
        </p:nvSpPr>
        <p:spPr>
          <a:xfrm>
            <a:off x="8404860" y="2271395"/>
            <a:ext cx="725805" cy="541020"/>
          </a:xfrm>
          <a:prstGeom prst="rect">
            <a:avLst/>
          </a:prstGeom>
          <a:solidFill>
            <a:srgbClr val="000000">
              <a:alpha val="0"/>
            </a:srgbClr>
          </a:solidFill>
          <a:ln/>
        </p:spPr>
      </p:sp>
      <p:sp>
        <p:nvSpPr>
          <p:cNvPr id="19" name="Text 8"/>
          <p:cNvSpPr/>
          <p:nvPr/>
        </p:nvSpPr>
        <p:spPr>
          <a:xfrm>
            <a:off x="840486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20" name="Text 9"/>
          <p:cNvSpPr/>
          <p:nvPr/>
        </p:nvSpPr>
        <p:spPr>
          <a:xfrm>
            <a:off x="827659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Health &amp; Learning</a:t>
            </a:r>
            <a:endParaRPr lang="en-US" sz="1600" dirty="0"/>
          </a:p>
        </p:txBody>
      </p:sp>
      <p:sp>
        <p:nvSpPr>
          <p:cNvPr id="21" name="Shape 10"/>
          <p:cNvSpPr/>
          <p:nvPr/>
        </p:nvSpPr>
        <p:spPr>
          <a:xfrm>
            <a:off x="1455420" y="4210685"/>
            <a:ext cx="725805" cy="541020"/>
          </a:xfrm>
          <a:prstGeom prst="rect">
            <a:avLst/>
          </a:prstGeom>
          <a:solidFill>
            <a:srgbClr val="000000">
              <a:alpha val="0"/>
            </a:srgbClr>
          </a:solidFill>
          <a:ln/>
        </p:spPr>
      </p:sp>
      <p:sp>
        <p:nvSpPr>
          <p:cNvPr id="22" name="Text 11"/>
          <p:cNvSpPr/>
          <p:nvPr/>
        </p:nvSpPr>
        <p:spPr>
          <a:xfrm>
            <a:off x="145542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23" name="Text 12"/>
          <p:cNvSpPr/>
          <p:nvPr/>
        </p:nvSpPr>
        <p:spPr>
          <a:xfrm>
            <a:off x="135001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Play &amp; Connect</a:t>
            </a:r>
            <a:endParaRPr lang="en-US" sz="1600" dirty="0"/>
          </a:p>
        </p:txBody>
      </p:sp>
      <p:sp>
        <p:nvSpPr>
          <p:cNvPr id="24" name="Shape 13"/>
          <p:cNvSpPr/>
          <p:nvPr/>
        </p:nvSpPr>
        <p:spPr>
          <a:xfrm>
            <a:off x="4900295" y="4210685"/>
            <a:ext cx="725805" cy="541020"/>
          </a:xfrm>
          <a:prstGeom prst="rect">
            <a:avLst/>
          </a:prstGeom>
          <a:solidFill>
            <a:srgbClr val="000000">
              <a:alpha val="0"/>
            </a:srgbClr>
          </a:solidFill>
          <a:ln/>
        </p:spPr>
      </p:sp>
      <p:sp>
        <p:nvSpPr>
          <p:cNvPr id="25" name="Text 14"/>
          <p:cNvSpPr/>
          <p:nvPr/>
        </p:nvSpPr>
        <p:spPr>
          <a:xfrm>
            <a:off x="4900295"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6" name="Text 15"/>
          <p:cNvSpPr/>
          <p:nvPr/>
        </p:nvSpPr>
        <p:spPr>
          <a:xfrm>
            <a:off x="4794885"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Try &amp; Reflect</a:t>
            </a:r>
            <a:endParaRPr lang="en-US" sz="1600" dirty="0"/>
          </a:p>
        </p:txBody>
      </p:sp>
      <p:sp>
        <p:nvSpPr>
          <p:cNvPr id="27" name="Shape 16"/>
          <p:cNvSpPr/>
          <p:nvPr/>
        </p:nvSpPr>
        <p:spPr>
          <a:xfrm>
            <a:off x="8404860" y="4210685"/>
            <a:ext cx="725805" cy="541020"/>
          </a:xfrm>
          <a:prstGeom prst="rect">
            <a:avLst/>
          </a:prstGeom>
          <a:solidFill>
            <a:srgbClr val="000000">
              <a:alpha val="0"/>
            </a:srgbClr>
          </a:solidFill>
          <a:ln/>
        </p:spPr>
      </p:sp>
      <p:sp>
        <p:nvSpPr>
          <p:cNvPr id="28" name="Text 17"/>
          <p:cNvSpPr/>
          <p:nvPr/>
        </p:nvSpPr>
        <p:spPr>
          <a:xfrm>
            <a:off x="840486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06</a:t>
            </a:r>
            <a:endParaRPr lang="en-US" sz="1600" dirty="0"/>
          </a:p>
        </p:txBody>
      </p:sp>
      <p:sp>
        <p:nvSpPr>
          <p:cNvPr id="29" name="Text 18"/>
          <p:cNvSpPr/>
          <p:nvPr/>
        </p:nvSpPr>
        <p:spPr>
          <a:xfrm>
            <a:off x="827659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755015" y="1941830"/>
            <a:ext cx="3316605" cy="4195445"/>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Stay Curious and Updated</a:t>
            </a:r>
            <a:endParaRPr lang="en-US" sz="1600" dirty="0"/>
          </a:p>
        </p:txBody>
      </p:sp>
      <p:pic>
        <p:nvPicPr>
          <p:cNvPr id="4"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5:09:07-d2r9g4pe3tpg8rchv4u0.png"/>
          <p:cNvPicPr>
            <a:picLocks noChangeAspect="1"/>
          </p:cNvPicPr>
          <p:nvPr/>
        </p:nvPicPr>
        <p:blipFill>
          <a:blip r:embed="rId5"/>
          <a:srcRect/>
          <a:stretch/>
        </p:blipFill>
        <p:spPr>
          <a:xfrm>
            <a:off x="1884680" y="1570355"/>
            <a:ext cx="934085" cy="934085"/>
          </a:xfrm>
          <a:prstGeom prst="rect">
            <a:avLst/>
          </a:prstGeom>
        </p:spPr>
      </p:pic>
      <p:pic>
        <p:nvPicPr>
          <p:cNvPr id="6" name="Image 3" descr="https://kimi-img.moonshot.cn/pub/slides/slides_tmpl/image/25-09-02-15:09:36-d2r9gc1e3tpg8rchv59g.png"/>
          <p:cNvPicPr>
            <a:picLocks noChangeAspect="1"/>
          </p:cNvPicPr>
          <p:nvPr/>
        </p:nvPicPr>
        <p:blipFill>
          <a:blip r:embed="rId3"/>
          <a:srcRect l="5" r="5"/>
          <a:stretch/>
        </p:blipFill>
        <p:spPr>
          <a:xfrm>
            <a:off x="4423410" y="1954530"/>
            <a:ext cx="3316605" cy="4195445"/>
          </a:xfrm>
          <a:prstGeom prst="rect">
            <a:avLst/>
          </a:prstGeom>
        </p:spPr>
      </p:pic>
      <p:pic>
        <p:nvPicPr>
          <p:cNvPr id="7" name="Image 4" descr="https://kimi-img.moonshot.cn/pub/slides/slides_tmpl/image/25-09-02-15:09:07-d2r9g4pe3tpg8rchv4u0.png"/>
          <p:cNvPicPr>
            <a:picLocks noChangeAspect="1"/>
          </p:cNvPicPr>
          <p:nvPr/>
        </p:nvPicPr>
        <p:blipFill>
          <a:blip r:embed="rId5"/>
          <a:srcRect/>
          <a:stretch/>
        </p:blipFill>
        <p:spPr>
          <a:xfrm>
            <a:off x="5484495" y="1583055"/>
            <a:ext cx="934085" cy="934085"/>
          </a:xfrm>
          <a:prstGeom prst="rect">
            <a:avLst/>
          </a:prstGeom>
        </p:spPr>
      </p:pic>
      <p:pic>
        <p:nvPicPr>
          <p:cNvPr id="8" name="Image 5" descr="https://kimi-img.moonshot.cn/pub/slides/slides_tmpl/image/25-09-02-15:09:36-d2r9gc1e3tpg8rchv59g.png"/>
          <p:cNvPicPr>
            <a:picLocks noChangeAspect="1"/>
          </p:cNvPicPr>
          <p:nvPr/>
        </p:nvPicPr>
        <p:blipFill>
          <a:blip r:embed="rId3"/>
          <a:srcRect l="5" r="5"/>
          <a:stretch/>
        </p:blipFill>
        <p:spPr>
          <a:xfrm>
            <a:off x="8087995" y="1962150"/>
            <a:ext cx="3316605" cy="4195445"/>
          </a:xfrm>
          <a:prstGeom prst="rect">
            <a:avLst/>
          </a:prstGeom>
        </p:spPr>
      </p:pic>
      <p:pic>
        <p:nvPicPr>
          <p:cNvPr id="9" name="Image 6" descr="https://kimi-img.moonshot.cn/pub/slides/slides_tmpl/image/25-09-02-15:09:07-d2r9g4pe3tpg8rchv4u0.png"/>
          <p:cNvPicPr>
            <a:picLocks noChangeAspect="1"/>
          </p:cNvPicPr>
          <p:nvPr/>
        </p:nvPicPr>
        <p:blipFill>
          <a:blip r:embed="rId5"/>
          <a:srcRect/>
          <a:stretch/>
        </p:blipFill>
        <p:spPr>
          <a:xfrm>
            <a:off x="9217660" y="1590675"/>
            <a:ext cx="934085" cy="934085"/>
          </a:xfrm>
          <a:prstGeom prst="rect">
            <a:avLst/>
          </a:prstGeom>
        </p:spPr>
      </p:pic>
      <p:pic>
        <p:nvPicPr>
          <p:cNvPr id="10" name="Image 7" descr="https://kimi-img.moonshot.cn/pub/slides/slides_tmpl/image/25-09-02-15:09:07-d2r9g4pe3tpg8rchv4qg.jpeg"/>
          <p:cNvPicPr>
            <a:picLocks noChangeAspect="1"/>
          </p:cNvPicPr>
          <p:nvPr/>
        </p:nvPicPr>
        <p:blipFill>
          <a:blip r:embed="rId6"/>
          <a:stretch>
            <a:fillRect/>
          </a:stretch>
        </p:blipFill>
        <p:spPr>
          <a:xfrm>
            <a:off x="6071086" y="-12257"/>
            <a:ext cx="6120914" cy="377985"/>
          </a:xfrm>
          <a:prstGeom prst="rect">
            <a:avLst/>
          </a:prstGeom>
        </p:spPr>
      </p:pic>
      <p:pic>
        <p:nvPicPr>
          <p:cNvPr id="11" name="Image 8" descr="https://kimi-img.moonshot.cn/pub/slides/slides_tmpl/image/25-09-02-15:09:07-d2r9g4pe3tpg8rchv4p0.png"/>
          <p:cNvPicPr>
            <a:picLocks noChangeAspect="1"/>
          </p:cNvPicPr>
          <p:nvPr/>
        </p:nvPicPr>
        <p:blipFill>
          <a:blip r:embed="rId7"/>
          <a:stretch>
            <a:fillRect/>
          </a:stretch>
        </p:blipFill>
        <p:spPr>
          <a:xfrm>
            <a:off x="755015" y="6378575"/>
            <a:ext cx="10727690" cy="76200"/>
          </a:xfrm>
          <a:prstGeom prst="rect">
            <a:avLst/>
          </a:prstGeom>
        </p:spPr>
      </p:pic>
      <p:sp>
        <p:nvSpPr>
          <p:cNvPr id="12" name="Text 1"/>
          <p:cNvSpPr/>
          <p:nvPr/>
        </p:nvSpPr>
        <p:spPr>
          <a:xfrm>
            <a:off x="2117725" y="183388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923925" y="260794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Continuous Learning</a:t>
            </a:r>
            <a:endParaRPr lang="en-US" sz="1600" dirty="0"/>
          </a:p>
        </p:txBody>
      </p:sp>
      <p:sp>
        <p:nvSpPr>
          <p:cNvPr id="14" name="Text 3"/>
          <p:cNvSpPr/>
          <p:nvPr/>
        </p:nvSpPr>
        <p:spPr>
          <a:xfrm>
            <a:off x="1015973" y="327458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Follow reputable AI newsletters, join local meetups, and revisit privacy settings quarterly. Stay informed about new developments and best practices in AI adoption.</a:t>
            </a:r>
            <a:endParaRPr lang="en-US" sz="1600" dirty="0"/>
          </a:p>
        </p:txBody>
      </p:sp>
      <p:sp>
        <p:nvSpPr>
          <p:cNvPr id="15" name="Text 4"/>
          <p:cNvSpPr/>
          <p:nvPr/>
        </p:nvSpPr>
        <p:spPr>
          <a:xfrm>
            <a:off x="5711825" y="184658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4592320" y="262064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Celebrate Wins</a:t>
            </a:r>
            <a:endParaRPr lang="en-US" sz="1600" dirty="0"/>
          </a:p>
        </p:txBody>
      </p:sp>
      <p:sp>
        <p:nvSpPr>
          <p:cNvPr id="17" name="Text 6"/>
          <p:cNvSpPr/>
          <p:nvPr/>
        </p:nvSpPr>
        <p:spPr>
          <a:xfrm>
            <a:off x="4684368" y="328728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Share your AI success stories publicly to inspire others. Celebrate small victories and provide feedback to developers to shape inclusive and user-friendly tools.</a:t>
            </a:r>
            <a:endParaRPr lang="en-US" sz="1600" dirty="0"/>
          </a:p>
        </p:txBody>
      </p:sp>
      <p:sp>
        <p:nvSpPr>
          <p:cNvPr id="18" name="Text 7"/>
          <p:cNvSpPr/>
          <p:nvPr/>
        </p:nvSpPr>
        <p:spPr>
          <a:xfrm>
            <a:off x="9444990" y="1854200"/>
            <a:ext cx="479425" cy="384175"/>
          </a:xfrm>
          <a:prstGeom prst="rect">
            <a:avLst/>
          </a:prstGeom>
          <a:noFill/>
          <a:ln/>
        </p:spPr>
        <p:txBody>
          <a:bodyPr wrap="square" lIns="0" tIns="0" rIns="0" bIns="0" rtlCol="0" anchor="t"/>
          <a:lstStyle/>
          <a:p>
            <a:pPr algn="ctr">
              <a:lnSpc>
                <a:spcPct val="100000"/>
              </a:lnSpc>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8"/>
          <p:cNvSpPr/>
          <p:nvPr/>
        </p:nvSpPr>
        <p:spPr>
          <a:xfrm>
            <a:off x="8256905" y="2628265"/>
            <a:ext cx="285940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Inspire Others</a:t>
            </a:r>
            <a:endParaRPr lang="en-US" sz="1600" dirty="0"/>
          </a:p>
        </p:txBody>
      </p:sp>
      <p:sp>
        <p:nvSpPr>
          <p:cNvPr id="20" name="Text 9"/>
          <p:cNvSpPr/>
          <p:nvPr/>
        </p:nvSpPr>
        <p:spPr>
          <a:xfrm>
            <a:off x="8348953" y="329490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Inspire peers by sharing your experiences and insights. Encourage a culture of continuous exploration and responsible use of AI to enhance everyday life.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177"/>
        </a:solidFill>
        <a:effectLst/>
      </p:bgPr>
    </p:bg>
    <p:spTree>
      <p:nvGrpSpPr>
        <p:cNvPr id="1" name=""/>
        <p:cNvGrpSpPr/>
        <p:nvPr/>
      </p:nvGrpSpPr>
      <p:grpSpPr>
        <a:xfrm>
          <a:off x="0" y="0"/>
          <a:ext cx="0" cy="0"/>
          <a:chOff x="0" y="0"/>
          <a:chExt cx="0" cy="0"/>
        </a:xfrm>
      </p:grpSpPr>
      <p:sp>
        <p:nvSpPr>
          <p:cNvPr id="2" name="Text 0"/>
          <p:cNvSpPr/>
          <p:nvPr/>
        </p:nvSpPr>
        <p:spPr>
          <a:xfrm>
            <a:off x="654685" y="2225040"/>
            <a:ext cx="4871085" cy="837009"/>
          </a:xfrm>
          <a:prstGeom prst="rect">
            <a:avLst/>
          </a:prstGeom>
          <a:noFill/>
          <a:ln/>
        </p:spPr>
        <p:txBody>
          <a:bodyPr wrap="square" lIns="99695" tIns="49784" rIns="99695" bIns="49784" rtlCol="0" anchor="t">
            <a:spAutoFit/>
          </a:bodyPr>
          <a:lstStyle/>
          <a:p>
            <a:pPr>
              <a:lnSpc>
                <a:spcPct val="100000"/>
              </a:lnSpc>
            </a:pPr>
            <a:r>
              <a:rPr lang="en-US" sz="54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3" name="Image 0" descr="https://kimi-img.moonshot.cn/pub/slides/slides_tmpl/image/25-09-02-15:09:07-d2r9g4pe3tpg8rchv4og.png"/>
          <p:cNvPicPr>
            <a:picLocks noChangeAspect="1"/>
          </p:cNvPicPr>
          <p:nvPr/>
        </p:nvPicPr>
        <p:blipFill>
          <a:blip r:embed="rId3"/>
          <a:srcRect l="62" r="62"/>
          <a:stretch/>
        </p:blipFill>
        <p:spPr>
          <a:xfrm>
            <a:off x="831215" y="4104640"/>
            <a:ext cx="2379980" cy="513715"/>
          </a:xfrm>
          <a:prstGeom prst="rect">
            <a:avLst/>
          </a:prstGeom>
        </p:spPr>
      </p:pic>
      <p:sp>
        <p:nvSpPr>
          <p:cNvPr id="4" name="Text 1"/>
          <p:cNvSpPr/>
          <p:nvPr/>
        </p:nvSpPr>
        <p:spPr>
          <a:xfrm>
            <a:off x="831215" y="4192905"/>
            <a:ext cx="237998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pic>
        <p:nvPicPr>
          <p:cNvPr id="5" name="Image 1" descr="https://kimi-img.moonshot.cn/pub/slides/slides_tmpl/image/25-09-02-15:09:07-d2r9g4pe3tpg8rchv4og.png"/>
          <p:cNvPicPr>
            <a:picLocks noChangeAspect="1"/>
          </p:cNvPicPr>
          <p:nvPr/>
        </p:nvPicPr>
        <p:blipFill>
          <a:blip r:embed="rId3"/>
          <a:srcRect l="62" r="62"/>
          <a:stretch/>
        </p:blipFill>
        <p:spPr>
          <a:xfrm>
            <a:off x="3642995" y="4104640"/>
            <a:ext cx="2379980" cy="513715"/>
          </a:xfrm>
          <a:prstGeom prst="rect">
            <a:avLst/>
          </a:prstGeom>
        </p:spPr>
      </p:pic>
      <p:sp>
        <p:nvSpPr>
          <p:cNvPr id="6" name="Text 2"/>
          <p:cNvSpPr/>
          <p:nvPr/>
        </p:nvSpPr>
        <p:spPr>
          <a:xfrm>
            <a:off x="3642995" y="4192905"/>
            <a:ext cx="237998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7" name="Image 2" descr="https://kimi-img.moonshot.cn/pub/slides/slides_tmpl/image/25-09-02-15:09:43-d2r9gdpe3tpg8rchv5lg.png"/>
          <p:cNvPicPr>
            <a:picLocks noChangeAspect="1"/>
          </p:cNvPicPr>
          <p:nvPr/>
        </p:nvPicPr>
        <p:blipFill>
          <a:blip r:embed="rId4"/>
          <a:stretch>
            <a:fillRect/>
          </a:stretch>
        </p:blipFill>
        <p:spPr>
          <a:xfrm>
            <a:off x="752475" y="663575"/>
            <a:ext cx="545465" cy="523240"/>
          </a:xfrm>
          <a:prstGeom prst="rect">
            <a:avLst/>
          </a:prstGeom>
        </p:spPr>
      </p:pic>
      <p:pic>
        <p:nvPicPr>
          <p:cNvPr id="8" name="Image 3" descr="https://kimi-img.moonshot.cn/pub/slides/slides_tmpl/image/25-09-02-15:09:07-d2r9g4pe3tpg8rchv4p0.png"/>
          <p:cNvPicPr>
            <a:picLocks noChangeAspect="1"/>
          </p:cNvPicPr>
          <p:nvPr/>
        </p:nvPicPr>
        <p:blipFill>
          <a:blip r:embed="rId5"/>
          <a:stretch>
            <a:fillRect/>
          </a:stretch>
        </p:blipFill>
        <p:spPr>
          <a:xfrm>
            <a:off x="1593850" y="743585"/>
            <a:ext cx="10047605" cy="94615"/>
          </a:xfrm>
          <a:prstGeom prst="rect">
            <a:avLst/>
          </a:prstGeom>
        </p:spPr>
      </p:pic>
      <p:pic>
        <p:nvPicPr>
          <p:cNvPr id="9" name="Image 4" descr="https://kimi-img.moonshot.cn/pub/slides/slides_tmpl/image/25-09-02-15:09:43-d2r9gdpe3tpg8rchv5mg.png"/>
          <p:cNvPicPr>
            <a:picLocks noChangeAspect="1"/>
          </p:cNvPicPr>
          <p:nvPr/>
        </p:nvPicPr>
        <p:blipFill>
          <a:blip r:embed="rId6"/>
          <a:stretch>
            <a:fillRect/>
          </a:stretch>
        </p:blipFill>
        <p:spPr>
          <a:xfrm>
            <a:off x="6022975" y="941705"/>
            <a:ext cx="5454015" cy="5341620"/>
          </a:xfrm>
          <a:prstGeom prst="rect">
            <a:avLst/>
          </a:prstGeom>
        </p:spPr>
      </p:pic>
      <p:pic>
        <p:nvPicPr>
          <p:cNvPr id="10" name="Image 5" descr="https://kimi-img.moonshot.cn/pub/slides/slides_tmpl/image/25-09-02-15:09:43-d2r9gdpe3tpg8rchv5lg.png"/>
          <p:cNvPicPr>
            <a:picLocks noChangeAspect="1"/>
          </p:cNvPicPr>
          <p:nvPr/>
        </p:nvPicPr>
        <p:blipFill>
          <a:blip r:embed="rId4"/>
          <a:stretch>
            <a:fillRect/>
          </a:stretch>
        </p:blipFill>
        <p:spPr>
          <a:xfrm>
            <a:off x="11347450" y="5785485"/>
            <a:ext cx="496570" cy="477520"/>
          </a:xfrm>
          <a:prstGeom prst="rect">
            <a:avLst/>
          </a:prstGeom>
        </p:spPr>
      </p:pic>
      <p:pic>
        <p:nvPicPr>
          <p:cNvPr id="11" name="Image 6" descr="https://kimi-img.moonshot.cn/pub/slides/slides_tmpl/image/25-09-02-15:09:07-d2r9g4pe3tpg8rchv4rg.jpg"/>
          <p:cNvPicPr>
            <a:picLocks noChangeAspect="1"/>
          </p:cNvPicPr>
          <p:nvPr/>
        </p:nvPicPr>
        <p:blipFill>
          <a:blip r:embed="rId7"/>
          <a:srcRect t="30065" b="30065"/>
          <a:stretch/>
        </p:blipFill>
        <p:spPr>
          <a:xfrm>
            <a:off x="0" y="6343015"/>
            <a:ext cx="12192000" cy="514985"/>
          </a:xfrm>
          <a:prstGeom prst="rect">
            <a:avLst/>
          </a:prstGeom>
        </p:spPr>
      </p:pic>
      <p:pic>
        <p:nvPicPr>
          <p:cNvPr id="12" name="Image 7" descr="https://kimi-img.moonshot.cn/pub/slides/slides_tmpl/image/25-09-02-15:09:07-d2r9g4pe3tpg8rchv4s0.png"/>
          <p:cNvPicPr>
            <a:picLocks noChangeAspect="1"/>
          </p:cNvPicPr>
          <p:nvPr/>
        </p:nvPicPr>
        <p:blipFill>
          <a:blip r:embed="rId8"/>
          <a:stretch>
            <a:fillRect/>
          </a:stretch>
        </p:blipFill>
        <p:spPr>
          <a:xfrm>
            <a:off x="752475" y="5655310"/>
            <a:ext cx="1682750" cy="628015"/>
          </a:xfrm>
          <a:prstGeom prst="rect">
            <a:avLst/>
          </a:prstGeom>
        </p:spPr>
      </p:pic>
      <p:pic>
        <p:nvPicPr>
          <p:cNvPr id="13" name="Image 8" descr="https://kimi-img.moonshot.cn/pub/slides/slides_tmpl/image/25-09-02-15:09:07-d2r9g4pe3tpg8rchv4p0.png"/>
          <p:cNvPicPr>
            <a:picLocks noChangeAspect="1"/>
          </p:cNvPicPr>
          <p:nvPr/>
        </p:nvPicPr>
        <p:blipFill>
          <a:blip r:embed="rId5"/>
          <a:stretch>
            <a:fillRect/>
          </a:stretch>
        </p:blipFill>
        <p:spPr>
          <a:xfrm>
            <a:off x="2435225" y="6012815"/>
            <a:ext cx="613156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01</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AI Everywhere</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8-d2r9ga1e3tpg8rchv550.png"/>
          <p:cNvPicPr>
            <a:picLocks noChangeAspect="1"/>
          </p:cNvPicPr>
          <p:nvPr/>
        </p:nvPicPr>
        <p:blipFill>
          <a:blip r:embed="rId3"/>
          <a:stretch>
            <a:fillRect/>
          </a:stretch>
        </p:blipFill>
        <p:spPr>
          <a:xfrm>
            <a:off x="367030" y="1659255"/>
            <a:ext cx="11506835" cy="4224020"/>
          </a:xfrm>
          <a:prstGeom prst="rect">
            <a:avLst/>
          </a:prstGeom>
        </p:spPr>
      </p:pic>
      <p:pic>
        <p:nvPicPr>
          <p:cNvPr id="3" name="Image 1" descr="https://kimi-img.moonshot.cn/pub/slides/slides_tmpl/image/25-09-02-15:09:38-d2r9gche3tpg8rchv5dg.jpeg"/>
          <p:cNvPicPr>
            <a:picLocks noChangeAspect="1"/>
          </p:cNvPicPr>
          <p:nvPr/>
        </p:nvPicPr>
        <p:blipFill>
          <a:blip r:embed="rId4"/>
          <a:stretch>
            <a:fillRect/>
          </a:stretch>
        </p:blipFill>
        <p:spPr>
          <a:xfrm>
            <a:off x="0" y="6152515"/>
            <a:ext cx="12192000" cy="720090"/>
          </a:xfrm>
          <a:prstGeom prst="rect">
            <a:avLst/>
          </a:prstGeom>
        </p:spPr>
      </p:pic>
      <p:sp>
        <p:nvSpPr>
          <p:cNvPr id="4" name="Text 0"/>
          <p:cNvSpPr/>
          <p:nvPr/>
        </p:nvSpPr>
        <p:spPr>
          <a:xfrm>
            <a:off x="463475" y="6981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AI Hiding in Plain Sight</a:t>
            </a:r>
            <a:endParaRPr lang="en-US" sz="1600" dirty="0"/>
          </a:p>
        </p:txBody>
      </p:sp>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rot="5400000" flipV="1">
            <a:off x="2370455" y="3622675"/>
            <a:ext cx="3693160" cy="114300"/>
          </a:xfrm>
          <a:prstGeom prst="rect">
            <a:avLst/>
          </a:prstGeom>
        </p:spPr>
      </p:pic>
      <p:pic>
        <p:nvPicPr>
          <p:cNvPr id="6" name="Image 3" descr="https://kimi-img.moonshot.cn/pub/slides/slides_tmpl/image/25-09-02-15:09:07-d2r9g4pe3tpg8rchv4p0.png"/>
          <p:cNvPicPr>
            <a:picLocks noChangeAspect="1"/>
          </p:cNvPicPr>
          <p:nvPr/>
        </p:nvPicPr>
        <p:blipFill>
          <a:blip r:embed="rId5">
            <a:alphaModFix amt="38000"/>
          </a:blip>
          <a:stretch>
            <a:fillRect/>
          </a:stretch>
        </p:blipFill>
        <p:spPr>
          <a:xfrm rot="5400000" flipV="1">
            <a:off x="6092190" y="3660775"/>
            <a:ext cx="3693160" cy="114300"/>
          </a:xfrm>
          <a:prstGeom prst="rect">
            <a:avLst/>
          </a:prstGeom>
        </p:spPr>
      </p:pic>
      <p:sp>
        <p:nvSpPr>
          <p:cNvPr id="7" name="Text 1"/>
          <p:cNvSpPr/>
          <p:nvPr/>
        </p:nvSpPr>
        <p:spPr>
          <a:xfrm>
            <a:off x="748030"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AI in Daily Life</a:t>
            </a:r>
            <a:endParaRPr lang="en-US" sz="1600" dirty="0"/>
          </a:p>
        </p:txBody>
      </p:sp>
      <p:sp>
        <p:nvSpPr>
          <p:cNvPr id="8" name="Text 2"/>
          <p:cNvSpPr/>
          <p:nvPr/>
        </p:nvSpPr>
        <p:spPr>
          <a:xfrm>
            <a:off x="697230" y="2858135"/>
            <a:ext cx="3326765" cy="192008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is seamlessly integrated into our daily routines, from personalized news feeds to smart home devices. It operates quietly in the background, making tasks easier and more efficient without drawing attention to itself.</a:t>
            </a:r>
            <a:endParaRPr lang="en-US" sz="1600" dirty="0"/>
          </a:p>
        </p:txBody>
      </p:sp>
      <p:sp>
        <p:nvSpPr>
          <p:cNvPr id="9" name="Text 3"/>
          <p:cNvSpPr/>
          <p:nvPr/>
        </p:nvSpPr>
        <p:spPr>
          <a:xfrm>
            <a:off x="4467860" y="2110740"/>
            <a:ext cx="321437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Smartphones as AI Hubs</a:t>
            </a:r>
            <a:endParaRPr lang="en-US" sz="1600" dirty="0"/>
          </a:p>
        </p:txBody>
      </p:sp>
      <p:sp>
        <p:nvSpPr>
          <p:cNvPr id="10" name="Text 4"/>
          <p:cNvSpPr/>
          <p:nvPr/>
        </p:nvSpPr>
        <p:spPr>
          <a:xfrm>
            <a:off x="4417060" y="2858135"/>
            <a:ext cx="3326765" cy="192008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Your smartphone is a powerhouse of AI. It predicts text, recognizes faces, and routes you around traffic. Voice assistants convert speech into action, making daily tasks hands-free and more convenient.</a:t>
            </a:r>
            <a:endParaRPr lang="en-US" sz="1600" dirty="0"/>
          </a:p>
        </p:txBody>
      </p:sp>
      <p:sp>
        <p:nvSpPr>
          <p:cNvPr id="11" name="Text 5"/>
          <p:cNvSpPr/>
          <p:nvPr/>
        </p:nvSpPr>
        <p:spPr>
          <a:xfrm>
            <a:off x="8065135"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Empowering Users</a:t>
            </a:r>
            <a:endParaRPr lang="en-US" sz="1600" dirty="0"/>
          </a:p>
        </p:txBody>
      </p:sp>
      <p:sp>
        <p:nvSpPr>
          <p:cNvPr id="12" name="Text 6"/>
          <p:cNvSpPr/>
          <p:nvPr/>
        </p:nvSpPr>
        <p:spPr>
          <a:xfrm>
            <a:off x="8014970" y="2858135"/>
            <a:ext cx="3326765" cy="2239963"/>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Recognizing AI in everyday tools empowers users to leverage these technologies more effectively. Understanding how AI shapes experiences allows for smarter questions and better utilization of available resources.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367030" y="3895090"/>
            <a:ext cx="11504930" cy="2298065"/>
          </a:xfrm>
          <a:prstGeom prst="rect">
            <a:avLst/>
          </a:prstGeom>
        </p:spPr>
      </p:pic>
      <p:pic>
        <p:nvPicPr>
          <p:cNvPr id="3" name="Image 1" descr="https://kimi-img.moonshot.cn/pub/slides/slides_tmpl/image/25-09-02-15:09:07-d2r9g4pe3tpg8rchv4sg.png"/>
          <p:cNvPicPr>
            <a:picLocks noChangeAspect="1"/>
          </p:cNvPicPr>
          <p:nvPr/>
        </p:nvPicPr>
        <p:blipFill>
          <a:blip r:embed="rId3"/>
          <a:srcRect l="-1807" t="-8910" r="-1695" b="-4387"/>
          <a:stretch/>
        </p:blipFill>
        <p:spPr>
          <a:xfrm>
            <a:off x="378460" y="1585595"/>
            <a:ext cx="11504930" cy="2298065"/>
          </a:xfrm>
          <a:prstGeom prst="rect">
            <a:avLst/>
          </a:prstGeom>
        </p:spPr>
      </p:pic>
      <p:pic>
        <p:nvPicPr>
          <p:cNvPr id="4" name="Image 2" descr="https://kimi-img.moonshot.cn/pub/slides/slides_tmpl/image/25-09-02-15:09:33-d2r9gb9e3tpg8rchv560.jpg"/>
          <p:cNvPicPr>
            <a:picLocks noChangeAspect="1"/>
          </p:cNvPicPr>
          <p:nvPr/>
        </p:nvPicPr>
        <p:blipFill>
          <a:blip r:embed="rId4"/>
          <a:srcRect t="19610" b="19610"/>
          <a:stretch/>
        </p:blipFill>
        <p:spPr>
          <a:xfrm>
            <a:off x="1061085" y="1889760"/>
            <a:ext cx="2818765" cy="1713230"/>
          </a:xfrm>
          <a:prstGeom prst="rect">
            <a:avLst/>
          </a:prstGeom>
        </p:spPr>
      </p:pic>
      <p:sp>
        <p:nvSpPr>
          <p:cNvPr id="5" name="Shape 0"/>
          <p:cNvSpPr/>
          <p:nvPr/>
        </p:nvSpPr>
        <p:spPr>
          <a:xfrm>
            <a:off x="10560685" y="1835785"/>
            <a:ext cx="577850" cy="676910"/>
          </a:xfrm>
          <a:prstGeom prst="rect">
            <a:avLst/>
          </a:prstGeom>
          <a:solidFill>
            <a:srgbClr val="000000">
              <a:alpha val="0"/>
            </a:srgbClr>
          </a:solidFill>
          <a:ln/>
        </p:spPr>
      </p:sp>
      <p:sp>
        <p:nvSpPr>
          <p:cNvPr id="6" name="Text 1"/>
          <p:cNvSpPr/>
          <p:nvPr/>
        </p:nvSpPr>
        <p:spPr>
          <a:xfrm>
            <a:off x="10560685" y="1835785"/>
            <a:ext cx="577850" cy="676910"/>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7" name="Shape 2"/>
          <p:cNvSpPr/>
          <p:nvPr/>
        </p:nvSpPr>
        <p:spPr>
          <a:xfrm>
            <a:off x="8503515" y="5211726"/>
            <a:ext cx="1782539" cy="887359"/>
          </a:xfrm>
          <a:prstGeom prst="rect">
            <a:avLst/>
          </a:prstGeom>
          <a:solidFill>
            <a:srgbClr val="000000">
              <a:alpha val="0"/>
            </a:srgbClr>
          </a:solidFill>
          <a:ln/>
        </p:spPr>
      </p:sp>
      <p:sp>
        <p:nvSpPr>
          <p:cNvPr id="8" name="Text 3"/>
          <p:cNvSpPr/>
          <p:nvPr/>
        </p:nvSpPr>
        <p:spPr>
          <a:xfrm>
            <a:off x="8503515" y="521172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3" descr="https://kimi-img.moonshot.cn/pub/slides/slides_tmpl/image/25-09-02-15:09:25-d2r9g99e3tpg8rchv520.jpg"/>
          <p:cNvPicPr>
            <a:picLocks noChangeAspect="1"/>
          </p:cNvPicPr>
          <p:nvPr/>
        </p:nvPicPr>
        <p:blipFill>
          <a:blip r:embed="rId5"/>
          <a:srcRect t="19111" b="19111"/>
          <a:stretch/>
        </p:blipFill>
        <p:spPr>
          <a:xfrm>
            <a:off x="8475345" y="4184650"/>
            <a:ext cx="2757805" cy="1703705"/>
          </a:xfrm>
          <a:prstGeom prst="rect">
            <a:avLst/>
          </a:prstGeom>
        </p:spPr>
      </p:pic>
      <p:sp>
        <p:nvSpPr>
          <p:cNvPr id="10" name="Shape 4"/>
          <p:cNvSpPr/>
          <p:nvPr/>
        </p:nvSpPr>
        <p:spPr>
          <a:xfrm>
            <a:off x="7208414" y="4150112"/>
            <a:ext cx="684530" cy="638765"/>
          </a:xfrm>
          <a:prstGeom prst="rect">
            <a:avLst/>
          </a:prstGeom>
          <a:solidFill>
            <a:srgbClr val="000000">
              <a:alpha val="0"/>
            </a:srgbClr>
          </a:solidFill>
          <a:ln/>
        </p:spPr>
      </p:sp>
      <p:sp>
        <p:nvSpPr>
          <p:cNvPr id="11" name="Text 5"/>
          <p:cNvSpPr/>
          <p:nvPr/>
        </p:nvSpPr>
        <p:spPr>
          <a:xfrm>
            <a:off x="7208414" y="4150112"/>
            <a:ext cx="684530" cy="638765"/>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pic>
        <p:nvPicPr>
          <p:cNvPr id="12" name="Image 4"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3" name="Text 6"/>
          <p:cNvSpPr/>
          <p:nvPr/>
        </p:nvSpPr>
        <p:spPr>
          <a:xfrm>
            <a:off x="542290" y="867410"/>
            <a:ext cx="10977245"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Smartphones as AI Hubs</a:t>
            </a:r>
            <a:endParaRPr lang="en-US" sz="1600" dirty="0"/>
          </a:p>
        </p:txBody>
      </p:sp>
      <p:pic>
        <p:nvPicPr>
          <p:cNvPr id="14"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15" name="Text 7"/>
          <p:cNvSpPr/>
          <p:nvPr/>
        </p:nvSpPr>
        <p:spPr>
          <a:xfrm>
            <a:off x="4313555" y="2059940"/>
            <a:ext cx="597217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Predictive Text and Voice Assistants</a:t>
            </a:r>
            <a:endParaRPr lang="en-US" sz="1600" dirty="0"/>
          </a:p>
        </p:txBody>
      </p:sp>
      <p:sp>
        <p:nvSpPr>
          <p:cNvPr id="16" name="Text 8"/>
          <p:cNvSpPr/>
          <p:nvPr/>
        </p:nvSpPr>
        <p:spPr>
          <a:xfrm>
            <a:off x="4261493" y="2381051"/>
            <a:ext cx="6678322"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Smartphones use AI to predict text, making typing faster and more efficient. Voice assistants like Siri, Alexa, and Google Assistant convert spoken commands into actions, allowing for hands-free operation and enhanced accessibility.</a:t>
            </a:r>
            <a:endParaRPr lang="en-US" sz="1600" dirty="0"/>
          </a:p>
        </p:txBody>
      </p:sp>
      <p:sp>
        <p:nvSpPr>
          <p:cNvPr id="17" name="Text 9"/>
          <p:cNvSpPr/>
          <p:nvPr/>
        </p:nvSpPr>
        <p:spPr>
          <a:xfrm>
            <a:off x="1293495" y="4352290"/>
            <a:ext cx="57061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Adaptive Features</a:t>
            </a:r>
            <a:endParaRPr lang="en-US" sz="1600" dirty="0"/>
          </a:p>
        </p:txBody>
      </p:sp>
      <p:sp>
        <p:nvSpPr>
          <p:cNvPr id="18" name="Text 10"/>
          <p:cNvSpPr/>
          <p:nvPr/>
        </p:nvSpPr>
        <p:spPr>
          <a:xfrm>
            <a:off x="1217295" y="4697095"/>
            <a:ext cx="6678295"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Adaptive battery features learn user habits to optimize power usage. AI-driven cameras enhance photo quality by recognizing scenes and adjusting settings automatically, improving the overall user experience.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02</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Voice &amp; Control</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42-d2r9gdhe3tpg8rchv5k0.jpeg"/>
          <p:cNvPicPr>
            <a:picLocks noChangeAspect="1"/>
          </p:cNvPicPr>
          <p:nvPr/>
        </p:nvPicPr>
        <p:blipFill>
          <a:blip r:embed="rId3"/>
          <a:stretch>
            <a:fillRect/>
          </a:stretch>
        </p:blipFill>
        <p:spPr>
          <a:xfrm flipH="1">
            <a:off x="815400" y="1660817"/>
            <a:ext cx="5279594" cy="2292295"/>
          </a:xfrm>
          <a:prstGeom prst="rect">
            <a:avLst/>
          </a:prstGeom>
        </p:spPr>
      </p:pic>
      <p:pic>
        <p:nvPicPr>
          <p:cNvPr id="3" name="Image 1" descr="https://kimi-img.moonshot.cn/pub/slides/slides_tmpl/image/25-09-02-15:09:42-d2r9gdhe3tpg8rchv5k0.jpeg"/>
          <p:cNvPicPr>
            <a:picLocks noChangeAspect="1"/>
          </p:cNvPicPr>
          <p:nvPr/>
        </p:nvPicPr>
        <p:blipFill>
          <a:blip r:embed="rId3"/>
          <a:stretch>
            <a:fillRect/>
          </a:stretch>
        </p:blipFill>
        <p:spPr>
          <a:xfrm>
            <a:off x="6120190" y="4000792"/>
            <a:ext cx="5279594" cy="2292295"/>
          </a:xfrm>
          <a:prstGeom prst="rect">
            <a:avLst/>
          </a:prstGeom>
        </p:spPr>
      </p:pic>
      <p:pic>
        <p:nvPicPr>
          <p:cNvPr id="4" name="Image 2" descr="https://kimi-img.moonshot.cn/pub/slides/slides_tmpl/image/25-09-02-15:09:43-d2r9gdpe3tpg8rchv5kg.png"/>
          <p:cNvPicPr>
            <a:picLocks noChangeAspect="1"/>
          </p:cNvPicPr>
          <p:nvPr/>
        </p:nvPicPr>
        <p:blipFill>
          <a:blip r:embed="rId4"/>
          <a:stretch>
            <a:fillRect/>
          </a:stretch>
        </p:blipFill>
        <p:spPr>
          <a:xfrm>
            <a:off x="760866" y="1568652"/>
            <a:ext cx="5273497" cy="2292295"/>
          </a:xfrm>
          <a:prstGeom prst="rect">
            <a:avLst/>
          </a:prstGeom>
        </p:spPr>
      </p:pic>
      <p:pic>
        <p:nvPicPr>
          <p:cNvPr id="5" name="Image 3" descr="https://kimi-img.moonshot.cn/pub/slides/slides_tmpl/image/25-09-02-15:09:43-d2r9gdpe3tpg8rchv5kg.png"/>
          <p:cNvPicPr>
            <a:picLocks noChangeAspect="1"/>
          </p:cNvPicPr>
          <p:nvPr/>
        </p:nvPicPr>
        <p:blipFill>
          <a:blip r:embed="rId4"/>
          <a:stretch>
            <a:fillRect/>
          </a:stretch>
        </p:blipFill>
        <p:spPr>
          <a:xfrm flipH="1">
            <a:off x="6215187" y="4080899"/>
            <a:ext cx="5273497" cy="2292295"/>
          </a:xfrm>
          <a:prstGeom prst="rect">
            <a:avLst/>
          </a:prstGeom>
        </p:spPr>
      </p:pic>
      <p:pic>
        <p:nvPicPr>
          <p:cNvPr id="6" name="Image 4" descr="https://kimi-img.moonshot.cn/pub/slides/slides_tmpl/image/25-09-02-15:09:43-d2r9gdpe3tpg8rchv5l0.jpeg"/>
          <p:cNvPicPr>
            <a:picLocks noChangeAspect="1"/>
          </p:cNvPicPr>
          <p:nvPr/>
        </p:nvPicPr>
        <p:blipFill>
          <a:blip r:embed="rId5"/>
          <a:stretch>
            <a:fillRect/>
          </a:stretch>
        </p:blipFill>
        <p:spPr>
          <a:xfrm flipH="1">
            <a:off x="760866" y="4066384"/>
            <a:ext cx="5279594" cy="2292295"/>
          </a:xfrm>
          <a:prstGeom prst="rect">
            <a:avLst/>
          </a:prstGeom>
        </p:spPr>
      </p:pic>
      <p:pic>
        <p:nvPicPr>
          <p:cNvPr id="7" name="Image 5" descr="https://kimi-img.moonshot.cn/pub/slides/slides_tmpl/image/25-09-02-15:09:42-d2r9gdhe3tpg8rchv5k0.jpeg"/>
          <p:cNvPicPr>
            <a:picLocks noChangeAspect="1"/>
          </p:cNvPicPr>
          <p:nvPr/>
        </p:nvPicPr>
        <p:blipFill>
          <a:blip r:embed="rId3"/>
          <a:stretch>
            <a:fillRect/>
          </a:stretch>
        </p:blipFill>
        <p:spPr>
          <a:xfrm>
            <a:off x="6209090" y="1554137"/>
            <a:ext cx="5279594" cy="2292295"/>
          </a:xfrm>
          <a:prstGeom prst="rect">
            <a:avLst/>
          </a:prstGeom>
        </p:spPr>
      </p:pic>
      <p:sp>
        <p:nvSpPr>
          <p:cNvPr id="8"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Talking Tech That Listens</a:t>
            </a:r>
            <a:endParaRPr lang="en-US" sz="1600" dirty="0"/>
          </a:p>
        </p:txBody>
      </p:sp>
      <p:pic>
        <p:nvPicPr>
          <p:cNvPr id="9" name="Image 6"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pic>
        <p:nvPicPr>
          <p:cNvPr id="10" name="Image 7" descr="https://kimi-img.moonshot.cn/pub/slides/slides_tmpl/image/25-09-02-15:09:07-d2r9g4pe3tpg8rchv4rg.jpg"/>
          <p:cNvPicPr>
            <a:picLocks noChangeAspect="1"/>
          </p:cNvPicPr>
          <p:nvPr/>
        </p:nvPicPr>
        <p:blipFill>
          <a:blip r:embed="rId7"/>
          <a:srcRect t="30065" b="30065"/>
          <a:stretch/>
        </p:blipFill>
        <p:spPr>
          <a:xfrm>
            <a:off x="6120130" y="-2540"/>
            <a:ext cx="6071235" cy="421640"/>
          </a:xfrm>
          <a:prstGeom prst="rect">
            <a:avLst/>
          </a:prstGeom>
        </p:spPr>
      </p:pic>
      <p:pic>
        <p:nvPicPr>
          <p:cNvPr id="11" name="Image 8" descr="https://kimi-img.moonshot.cn/pub/slides/slides_tmpl/image/25-09-02-15:09:42-d2r9gdhe3tpg8rchv5ig.jpeg"/>
          <p:cNvPicPr>
            <a:picLocks noChangeAspect="1"/>
          </p:cNvPicPr>
          <p:nvPr/>
        </p:nvPicPr>
        <p:blipFill>
          <a:blip r:embed="rId8"/>
          <a:stretch>
            <a:fillRect/>
          </a:stretch>
        </p:blipFill>
        <p:spPr>
          <a:xfrm>
            <a:off x="-7620" y="6565265"/>
            <a:ext cx="3474720" cy="292735"/>
          </a:xfrm>
          <a:prstGeom prst="rect">
            <a:avLst/>
          </a:prstGeom>
        </p:spPr>
      </p:pic>
      <p:sp>
        <p:nvSpPr>
          <p:cNvPr id="12" name="Text 1"/>
          <p:cNvSpPr/>
          <p:nvPr/>
        </p:nvSpPr>
        <p:spPr>
          <a:xfrm>
            <a:off x="949325" y="1790065"/>
            <a:ext cx="4385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Voice Assistants</a:t>
            </a:r>
            <a:endParaRPr lang="en-US" sz="1600" dirty="0"/>
          </a:p>
        </p:txBody>
      </p:sp>
      <p:sp>
        <p:nvSpPr>
          <p:cNvPr id="13" name="Text 2"/>
          <p:cNvSpPr/>
          <p:nvPr/>
        </p:nvSpPr>
        <p:spPr>
          <a:xfrm>
            <a:off x="845820" y="2049780"/>
            <a:ext cx="492379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Voice assistants like Alexa, Google Assistant, and Siri use natural-language processing to understand and execute commands. They can control smart devices, set reminders, and answer questions, making daily tasks more convenient.</a:t>
            </a:r>
            <a:endParaRPr lang="en-US" sz="1600" dirty="0"/>
          </a:p>
        </p:txBody>
      </p:sp>
      <p:sp>
        <p:nvSpPr>
          <p:cNvPr id="14" name="Text 3"/>
          <p:cNvSpPr/>
          <p:nvPr/>
        </p:nvSpPr>
        <p:spPr>
          <a:xfrm>
            <a:off x="949325" y="4312285"/>
            <a:ext cx="438531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Hands-Free Convenience</a:t>
            </a:r>
            <a:endParaRPr lang="en-US" sz="1600" dirty="0"/>
          </a:p>
        </p:txBody>
      </p:sp>
      <p:sp>
        <p:nvSpPr>
          <p:cNvPr id="15" name="Text 4"/>
          <p:cNvSpPr/>
          <p:nvPr/>
        </p:nvSpPr>
        <p:spPr>
          <a:xfrm>
            <a:off x="845820" y="4572000"/>
            <a:ext cx="49237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AI-driven voice assistants allow for hands-free operation, enabling users to multitask more efficiently. They can control various devices, play music, and provide information without needing manual input.</a:t>
            </a:r>
            <a:endParaRPr lang="en-US" sz="1600" dirty="0"/>
          </a:p>
        </p:txBody>
      </p:sp>
      <p:sp>
        <p:nvSpPr>
          <p:cNvPr id="16" name="Text 5"/>
          <p:cNvSpPr/>
          <p:nvPr/>
        </p:nvSpPr>
        <p:spPr>
          <a:xfrm>
            <a:off x="6852285" y="1790065"/>
            <a:ext cx="4385310" cy="284559"/>
          </a:xfrm>
          <a:prstGeom prst="rect">
            <a:avLst/>
          </a:prstGeom>
          <a:noFill/>
          <a:ln/>
        </p:spPr>
        <p:txBody>
          <a:bodyPr wrap="square" lIns="0" tIns="0" rIns="0" bIns="0" rtlCol="0" anchor="t">
            <a:spAutoFit/>
          </a:bodyPr>
          <a:lstStyle/>
          <a:p>
            <a:pPr algn="r">
              <a:lnSpc>
                <a:spcPct val="100000"/>
              </a:lnSpc>
            </a:pPr>
            <a:r>
              <a:rPr lang="en-US" sz="1800" b="1" dirty="0">
                <a:solidFill>
                  <a:srgbClr val="000000"/>
                </a:solidFill>
                <a:latin typeface="MiSans" pitchFamily="34" charset="0"/>
                <a:ea typeface="MiSans" pitchFamily="34" charset="-122"/>
                <a:cs typeface="MiSans" pitchFamily="34" charset="-120"/>
              </a:rPr>
              <a:t>Learning and Adapting</a:t>
            </a:r>
            <a:endParaRPr lang="en-US" sz="1600" dirty="0"/>
          </a:p>
        </p:txBody>
      </p:sp>
      <p:sp>
        <p:nvSpPr>
          <p:cNvPr id="17" name="Text 6"/>
          <p:cNvSpPr/>
          <p:nvPr/>
        </p:nvSpPr>
        <p:spPr>
          <a:xfrm>
            <a:off x="6381115" y="2049780"/>
            <a:ext cx="49237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Voice assistants learn from user interactions, improving accuracy over time. They adapt to different accents and speech patterns, making them more responsive and personalized for individual users.</a:t>
            </a:r>
            <a:endParaRPr lang="en-US" sz="1600" dirty="0"/>
          </a:p>
        </p:txBody>
      </p:sp>
      <p:sp>
        <p:nvSpPr>
          <p:cNvPr id="18" name="Text 7"/>
          <p:cNvSpPr/>
          <p:nvPr/>
        </p:nvSpPr>
        <p:spPr>
          <a:xfrm>
            <a:off x="6852285" y="4295140"/>
            <a:ext cx="4385310" cy="284559"/>
          </a:xfrm>
          <a:prstGeom prst="rect">
            <a:avLst/>
          </a:prstGeom>
          <a:noFill/>
          <a:ln/>
        </p:spPr>
        <p:txBody>
          <a:bodyPr wrap="square" lIns="0" tIns="0" rIns="0" bIns="0" rtlCol="0" anchor="t">
            <a:spAutoFit/>
          </a:bodyPr>
          <a:lstStyle/>
          <a:p>
            <a:pPr algn="r">
              <a:lnSpc>
                <a:spcPct val="100000"/>
              </a:lnSpc>
            </a:pPr>
            <a:r>
              <a:rPr lang="en-US" sz="1800" b="1" dirty="0">
                <a:solidFill>
                  <a:srgbClr val="000000"/>
                </a:solidFill>
                <a:latin typeface="MiSans" pitchFamily="34" charset="0"/>
                <a:ea typeface="MiSans" pitchFamily="34" charset="-122"/>
                <a:cs typeface="MiSans" pitchFamily="34" charset="-120"/>
              </a:rPr>
              <a:t>Practical Applications</a:t>
            </a:r>
            <a:endParaRPr lang="en-US" sz="1600" dirty="0"/>
          </a:p>
        </p:txBody>
      </p:sp>
      <p:sp>
        <p:nvSpPr>
          <p:cNvPr id="19" name="Text 8"/>
          <p:cNvSpPr/>
          <p:nvPr/>
        </p:nvSpPr>
        <p:spPr>
          <a:xfrm>
            <a:off x="6381115" y="4554855"/>
            <a:ext cx="49237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Voice assistants can be used for setting alarms, checking the weather, and controlling smart home devices. They provide a seamless interface for managing daily routines and enhancing overall convenience.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53-d2r9gg9e3tpg8rchv5o0.jpg"/>
          <p:cNvPicPr>
            <a:picLocks noChangeAspect="1"/>
          </p:cNvPicPr>
          <p:nvPr/>
        </p:nvPicPr>
        <p:blipFill>
          <a:blip r:embed="rId3"/>
          <a:srcRect t="31464" b="31464"/>
          <a:stretch/>
        </p:blipFill>
        <p:spPr>
          <a:xfrm>
            <a:off x="-7620" y="4131310"/>
            <a:ext cx="12186920" cy="2714625"/>
          </a:xfrm>
          <a:prstGeom prst="rect">
            <a:avLst/>
          </a:prstGeom>
        </p:spPr>
      </p:pic>
      <p:pic>
        <p:nvPicPr>
          <p:cNvPr id="3"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Smart Home Command Center</a:t>
            </a:r>
            <a:endParaRPr lang="en-US" sz="1600" dirty="0"/>
          </a:p>
        </p:txBody>
      </p:sp>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a:off x="464185" y="3809365"/>
            <a:ext cx="6426835" cy="76200"/>
          </a:xfrm>
          <a:prstGeom prst="rect">
            <a:avLst/>
          </a:prstGeom>
        </p:spPr>
      </p:pic>
      <p:sp>
        <p:nvSpPr>
          <p:cNvPr id="6" name="Text 1"/>
          <p:cNvSpPr/>
          <p:nvPr/>
        </p:nvSpPr>
        <p:spPr>
          <a:xfrm>
            <a:off x="6738051" y="1996392"/>
            <a:ext cx="4790148" cy="306784"/>
          </a:xfrm>
          <a:prstGeom prst="rect">
            <a:avLst/>
          </a:prstGeom>
          <a:noFill/>
          <a:ln/>
        </p:spPr>
        <p:txBody>
          <a:bodyPr wrap="square" lIns="0" tIns="0" rIns="0" bIns="0" rtlCol="0" anchor="t">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Automating Home Routines</a:t>
            </a:r>
            <a:endParaRPr lang="en-US" sz="1600" dirty="0"/>
          </a:p>
        </p:txBody>
      </p:sp>
      <p:sp>
        <p:nvSpPr>
          <p:cNvPr id="7" name="Text 2"/>
          <p:cNvSpPr/>
          <p:nvPr/>
        </p:nvSpPr>
        <p:spPr>
          <a:xfrm>
            <a:off x="375285" y="2391410"/>
            <a:ext cx="1119632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Smart home systems use AI to automate lighting, temperature control, and security. Sensors gather data to optimize energy usage and enhance security, providing a unified control center for convenience and peace of mind.</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03</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Health &amp; Learning</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1144</Words>
  <Application>Microsoft Office PowerPoint</Application>
  <PresentationFormat>Widescreen</PresentationFormat>
  <Paragraphs>135</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Around You</dc:title>
  <dc:subject>AI Around You</dc:subject>
  <dc:creator>Kimi</dc:creator>
  <cp:lastModifiedBy>Sean</cp:lastModifiedBy>
  <cp:revision>1</cp:revision>
  <dcterms:created xsi:type="dcterms:W3CDTF">2025-12-02T05:51:03Z</dcterms:created>
  <dcterms:modified xsi:type="dcterms:W3CDTF">2025-12-02T05:51:18Z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Around You","ContentProducer":"001191110108MACG2KBH8F10000","ProduceID":"d4n7r1c6toi8lca7838g","ReservedCode1":"","ContentPropagator":"001191110108MACG2KBH8F20000","PropagateID":"d4n7r1c6toi8lca7838g","ReservedCode2":""}</vt:lpwstr>
  </property>
</Properties>
</file>